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797675" cy="9872663"/>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23333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71654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17513"/>
            <a:ext cx="2057400" cy="57086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17513"/>
            <a:ext cx="6019800" cy="57086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08090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55156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263220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9990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31495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92374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3122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043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751406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417513"/>
            <a:ext cx="613092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0" fontAlgn="base" hangingPunct="0">
        <a:spcBef>
          <a:spcPct val="0"/>
        </a:spcBef>
        <a:spcAft>
          <a:spcPct val="0"/>
        </a:spcAft>
        <a:defRPr sz="3600">
          <a:solidFill>
            <a:srgbClr val="1C1C1C"/>
          </a:solidFill>
          <a:latin typeface="+mj-lt"/>
          <a:ea typeface="+mj-ea"/>
          <a:cs typeface="+mj-cs"/>
        </a:defRPr>
      </a:lvl1pPr>
      <a:lvl2pPr algn="l" rtl="0" eaLnBrk="0" fontAlgn="base" hangingPunct="0">
        <a:spcBef>
          <a:spcPct val="0"/>
        </a:spcBef>
        <a:spcAft>
          <a:spcPct val="0"/>
        </a:spcAft>
        <a:defRPr sz="3600">
          <a:solidFill>
            <a:srgbClr val="1C1C1C"/>
          </a:solidFill>
          <a:latin typeface="Arial" pitchFamily="34" charset="0"/>
          <a:ea typeface="楷体_GB2312" pitchFamily="1" charset="-122"/>
        </a:defRPr>
      </a:lvl2pPr>
      <a:lvl3pPr algn="l" rtl="0" eaLnBrk="0" fontAlgn="base" hangingPunct="0">
        <a:spcBef>
          <a:spcPct val="0"/>
        </a:spcBef>
        <a:spcAft>
          <a:spcPct val="0"/>
        </a:spcAft>
        <a:defRPr sz="3600">
          <a:solidFill>
            <a:srgbClr val="1C1C1C"/>
          </a:solidFill>
          <a:latin typeface="Arial" pitchFamily="34" charset="0"/>
          <a:ea typeface="楷体_GB2312" pitchFamily="1" charset="-122"/>
        </a:defRPr>
      </a:lvl3pPr>
      <a:lvl4pPr algn="l" rtl="0" eaLnBrk="0" fontAlgn="base" hangingPunct="0">
        <a:spcBef>
          <a:spcPct val="0"/>
        </a:spcBef>
        <a:spcAft>
          <a:spcPct val="0"/>
        </a:spcAft>
        <a:defRPr sz="3600">
          <a:solidFill>
            <a:srgbClr val="1C1C1C"/>
          </a:solidFill>
          <a:latin typeface="Arial" pitchFamily="34" charset="0"/>
          <a:ea typeface="楷体_GB2312" pitchFamily="1" charset="-122"/>
        </a:defRPr>
      </a:lvl4pPr>
      <a:lvl5pPr algn="l" rtl="0" eaLnBrk="0" fontAlgn="base" hangingPunct="0">
        <a:spcBef>
          <a:spcPct val="0"/>
        </a:spcBef>
        <a:spcAft>
          <a:spcPct val="0"/>
        </a:spcAft>
        <a:defRPr sz="3600">
          <a:solidFill>
            <a:srgbClr val="1C1C1C"/>
          </a:solidFill>
          <a:latin typeface="Arial" pitchFamily="34" charset="0"/>
          <a:ea typeface="楷体_GB2312" pitchFamily="1" charset="-122"/>
        </a:defRPr>
      </a:lvl5pPr>
      <a:lvl6pPr marL="457200" algn="l" rtl="0" eaLnBrk="0" fontAlgn="base" hangingPunct="0">
        <a:spcBef>
          <a:spcPct val="0"/>
        </a:spcBef>
        <a:spcAft>
          <a:spcPct val="0"/>
        </a:spcAft>
        <a:defRPr sz="3600">
          <a:solidFill>
            <a:srgbClr val="1C1C1C"/>
          </a:solidFill>
          <a:latin typeface="Arial" pitchFamily="34" charset="0"/>
          <a:ea typeface="楷体_GB2312" pitchFamily="1" charset="-122"/>
        </a:defRPr>
      </a:lvl6pPr>
      <a:lvl7pPr marL="914400" algn="l" rtl="0" eaLnBrk="0" fontAlgn="base" hangingPunct="0">
        <a:spcBef>
          <a:spcPct val="0"/>
        </a:spcBef>
        <a:spcAft>
          <a:spcPct val="0"/>
        </a:spcAft>
        <a:defRPr sz="3600">
          <a:solidFill>
            <a:srgbClr val="1C1C1C"/>
          </a:solidFill>
          <a:latin typeface="Arial" pitchFamily="34" charset="0"/>
          <a:ea typeface="楷体_GB2312" pitchFamily="1" charset="-122"/>
        </a:defRPr>
      </a:lvl7pPr>
      <a:lvl8pPr marL="1371600" algn="l" rtl="0" eaLnBrk="0" fontAlgn="base" hangingPunct="0">
        <a:spcBef>
          <a:spcPct val="0"/>
        </a:spcBef>
        <a:spcAft>
          <a:spcPct val="0"/>
        </a:spcAft>
        <a:defRPr sz="3600">
          <a:solidFill>
            <a:srgbClr val="1C1C1C"/>
          </a:solidFill>
          <a:latin typeface="Arial" pitchFamily="34" charset="0"/>
          <a:ea typeface="楷体_GB2312" pitchFamily="1" charset="-122"/>
        </a:defRPr>
      </a:lvl8pPr>
      <a:lvl9pPr marL="1828800" algn="l" rtl="0" eaLnBrk="0" fontAlgn="base" hangingPunct="0">
        <a:spcBef>
          <a:spcPct val="0"/>
        </a:spcBef>
        <a:spcAft>
          <a:spcPct val="0"/>
        </a:spcAft>
        <a:defRPr sz="3600">
          <a:solidFill>
            <a:srgbClr val="1C1C1C"/>
          </a:solidFill>
          <a:latin typeface="Arial" pitchFamily="34" charset="0"/>
          <a:ea typeface="楷体_GB2312" pitchFamily="1" charset="-122"/>
        </a:defRPr>
      </a:lvl9pPr>
    </p:titleStyle>
    <p:bodyStyle>
      <a:lvl1pPr marL="342900" indent="-342900" algn="l" rtl="0" eaLnBrk="0" fontAlgn="base" hangingPunct="0">
        <a:spcBef>
          <a:spcPct val="20000"/>
        </a:spcBef>
        <a:spcAft>
          <a:spcPct val="0"/>
        </a:spcAft>
        <a:buChar char="•"/>
        <a:defRPr sz="2800">
          <a:solidFill>
            <a:srgbClr val="1C1C1C"/>
          </a:solidFill>
          <a:latin typeface="+mn-lt"/>
          <a:ea typeface="+mn-ea"/>
          <a:cs typeface="+mn-cs"/>
        </a:defRPr>
      </a:lvl1pPr>
      <a:lvl2pPr marL="742950" indent="-285750" algn="l" rtl="0" eaLnBrk="0" fontAlgn="base" hangingPunct="0">
        <a:spcBef>
          <a:spcPct val="20000"/>
        </a:spcBef>
        <a:spcAft>
          <a:spcPct val="0"/>
        </a:spcAft>
        <a:buChar char="–"/>
        <a:defRPr sz="2400">
          <a:solidFill>
            <a:srgbClr val="1C1C1C"/>
          </a:solidFill>
          <a:latin typeface="+mn-lt"/>
          <a:ea typeface="+mn-ea"/>
        </a:defRPr>
      </a:lvl2pPr>
      <a:lvl3pPr marL="1143000" indent="-228600" algn="l" rtl="0" eaLnBrk="0" fontAlgn="base" hangingPunct="0">
        <a:spcBef>
          <a:spcPct val="20000"/>
        </a:spcBef>
        <a:spcAft>
          <a:spcPct val="0"/>
        </a:spcAft>
        <a:buChar char="•"/>
        <a:defRPr sz="2000">
          <a:solidFill>
            <a:srgbClr val="1C1C1C"/>
          </a:solidFill>
          <a:latin typeface="+mn-lt"/>
          <a:ea typeface="+mn-ea"/>
        </a:defRPr>
      </a:lvl3pPr>
      <a:lvl4pPr marL="1600200" indent="-228600" algn="l" rtl="0" eaLnBrk="0" fontAlgn="base" hangingPunct="0">
        <a:spcBef>
          <a:spcPct val="20000"/>
        </a:spcBef>
        <a:spcAft>
          <a:spcPct val="0"/>
        </a:spcAft>
        <a:buChar char="–"/>
        <a:defRPr sz="2000">
          <a:solidFill>
            <a:srgbClr val="1C1C1C"/>
          </a:solidFill>
          <a:latin typeface="+mn-lt"/>
          <a:ea typeface="+mn-ea"/>
        </a:defRPr>
      </a:lvl4pPr>
      <a:lvl5pPr marL="2057400" indent="-228600" algn="l" rtl="0" eaLnBrk="0" fontAlgn="base" hangingPunct="0">
        <a:spcBef>
          <a:spcPct val="20000"/>
        </a:spcBef>
        <a:spcAft>
          <a:spcPct val="0"/>
        </a:spcAft>
        <a:buChar char="»"/>
        <a:defRPr sz="1600">
          <a:solidFill>
            <a:srgbClr val="1C1C1C"/>
          </a:solidFill>
          <a:latin typeface="+mn-lt"/>
          <a:ea typeface="+mn-ea"/>
        </a:defRPr>
      </a:lvl5pPr>
      <a:lvl6pPr marL="2514600" indent="-228600" algn="l" rtl="0" eaLnBrk="0" fontAlgn="base" hangingPunct="0">
        <a:spcBef>
          <a:spcPct val="20000"/>
        </a:spcBef>
        <a:spcAft>
          <a:spcPct val="0"/>
        </a:spcAft>
        <a:buChar char="»"/>
        <a:defRPr sz="1600">
          <a:solidFill>
            <a:srgbClr val="1C1C1C"/>
          </a:solidFill>
          <a:latin typeface="+mn-lt"/>
          <a:ea typeface="+mn-ea"/>
        </a:defRPr>
      </a:lvl6pPr>
      <a:lvl7pPr marL="2971800" indent="-228600" algn="l" rtl="0" eaLnBrk="0" fontAlgn="base" hangingPunct="0">
        <a:spcBef>
          <a:spcPct val="20000"/>
        </a:spcBef>
        <a:spcAft>
          <a:spcPct val="0"/>
        </a:spcAft>
        <a:buChar char="»"/>
        <a:defRPr sz="1600">
          <a:solidFill>
            <a:srgbClr val="1C1C1C"/>
          </a:solidFill>
          <a:latin typeface="+mn-lt"/>
          <a:ea typeface="+mn-ea"/>
        </a:defRPr>
      </a:lvl7pPr>
      <a:lvl8pPr marL="3429000" indent="-228600" algn="l" rtl="0" eaLnBrk="0" fontAlgn="base" hangingPunct="0">
        <a:spcBef>
          <a:spcPct val="20000"/>
        </a:spcBef>
        <a:spcAft>
          <a:spcPct val="0"/>
        </a:spcAft>
        <a:buChar char="»"/>
        <a:defRPr sz="1600">
          <a:solidFill>
            <a:srgbClr val="1C1C1C"/>
          </a:solidFill>
          <a:latin typeface="+mn-lt"/>
          <a:ea typeface="+mn-ea"/>
        </a:defRPr>
      </a:lvl8pPr>
      <a:lvl9pPr marL="3886200" indent="-228600" algn="l" rtl="0" eaLnBrk="0" fontAlgn="base" hangingPunct="0">
        <a:spcBef>
          <a:spcPct val="20000"/>
        </a:spcBef>
        <a:spcAft>
          <a:spcPct val="0"/>
        </a:spcAft>
        <a:buChar char="»"/>
        <a:defRPr sz="1600">
          <a:solidFill>
            <a:srgbClr val="1C1C1C"/>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ctrTitle" idx="4294967295"/>
          </p:nvPr>
        </p:nvSpPr>
        <p:spPr>
          <a:xfrm>
            <a:off x="1692275" y="836613"/>
            <a:ext cx="5688013" cy="935037"/>
          </a:xfrm>
          <a:ln/>
        </p:spPr>
        <p:txBody>
          <a:bodyPr/>
          <a:lstStyle/>
          <a:p>
            <a:pPr eaLnBrk="1" hangingPunct="1"/>
            <a:r>
              <a:rPr lang="zh-CN" altLang="en-US" sz="4600" b="1">
                <a:solidFill>
                  <a:schemeClr val="tx1"/>
                </a:solidFill>
                <a:ea typeface="宋体" pitchFamily="2" charset="-122"/>
              </a:rPr>
              <a:t>数学广角</a:t>
            </a:r>
            <a:r>
              <a:rPr lang="en-US" altLang="zh-CN" sz="4600" b="1">
                <a:solidFill>
                  <a:schemeClr val="tx1"/>
                </a:solidFill>
                <a:latin typeface="宋体"/>
                <a:ea typeface="宋体" pitchFamily="2" charset="-122"/>
              </a:rPr>
              <a:t>——</a:t>
            </a:r>
            <a:r>
              <a:rPr lang="zh-CN" altLang="en-US" sz="4600" b="1">
                <a:solidFill>
                  <a:schemeClr val="tx1"/>
                </a:solidFill>
                <a:ea typeface="宋体" pitchFamily="2" charset="-122"/>
              </a:rPr>
              <a:t>数与形</a:t>
            </a:r>
          </a:p>
        </p:txBody>
      </p:sp>
      <p:sp>
        <p:nvSpPr>
          <p:cNvPr id="3075" name="TextBox 3"/>
          <p:cNvSpPr txBox="1">
            <a:spLocks noChangeArrowheads="1"/>
          </p:cNvSpPr>
          <p:nvPr/>
        </p:nvSpPr>
        <p:spPr bwMode="auto">
          <a:xfrm>
            <a:off x="1619250" y="2205038"/>
            <a:ext cx="43926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4000" b="1"/>
              <a:t>数形结合之一</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889000"/>
            <a:ext cx="811212"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Rectangle 5"/>
          <p:cNvSpPr>
            <a:spLocks noChangeArrowheads="1"/>
          </p:cNvSpPr>
          <p:nvPr/>
        </p:nvSpPr>
        <p:spPr bwMode="auto">
          <a:xfrm>
            <a:off x="2044700" y="34829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3078" name="Rectangle 6"/>
          <p:cNvSpPr>
            <a:spLocks noChangeArrowheads="1"/>
          </p:cNvSpPr>
          <p:nvPr/>
        </p:nvSpPr>
        <p:spPr bwMode="auto">
          <a:xfrm>
            <a:off x="2260600" y="36988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468313" y="404813"/>
            <a:ext cx="6130925" cy="850900"/>
          </a:xfrm>
        </p:spPr>
        <p:txBody>
          <a:bodyPr/>
          <a:lstStyle/>
          <a:p>
            <a:pPr eaLnBrk="1" hangingPunct="1"/>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一、复习导入</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
        <p:nvSpPr>
          <p:cNvPr id="4099" name="TextBox 1"/>
          <p:cNvSpPr txBox="1">
            <a:spLocks noChangeArrowheads="1"/>
          </p:cNvSpPr>
          <p:nvPr/>
        </p:nvSpPr>
        <p:spPr bwMode="auto">
          <a:xfrm>
            <a:off x="250825" y="2997200"/>
            <a:ext cx="25923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1</a:t>
            </a:r>
            <a:r>
              <a:rPr lang="zh-CN" altLang="en-US" sz="3000"/>
              <a:t>＋</a:t>
            </a:r>
            <a:r>
              <a:rPr lang="en-US" altLang="zh-CN" sz="3000"/>
              <a:t>3</a:t>
            </a:r>
            <a:r>
              <a:rPr lang="zh-CN" altLang="en-US" sz="3000"/>
              <a:t>＝（    ）</a:t>
            </a:r>
          </a:p>
        </p:txBody>
      </p:sp>
      <p:sp>
        <p:nvSpPr>
          <p:cNvPr id="4100" name="TextBox 2"/>
          <p:cNvSpPr txBox="1">
            <a:spLocks noChangeArrowheads="1"/>
          </p:cNvSpPr>
          <p:nvPr/>
        </p:nvSpPr>
        <p:spPr bwMode="auto">
          <a:xfrm>
            <a:off x="1919288" y="2990850"/>
            <a:ext cx="5048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solidFill>
                  <a:srgbClr val="FF0000"/>
                </a:solidFill>
              </a:rPr>
              <a:t>4</a:t>
            </a:r>
            <a:endParaRPr lang="zh-CN" altLang="en-US" sz="3000">
              <a:solidFill>
                <a:srgbClr val="FF0000"/>
              </a:solidFill>
            </a:endParaRPr>
          </a:p>
        </p:txBody>
      </p:sp>
      <p:sp>
        <p:nvSpPr>
          <p:cNvPr id="4101" name="TextBox 5"/>
          <p:cNvSpPr txBox="1">
            <a:spLocks noChangeArrowheads="1"/>
          </p:cNvSpPr>
          <p:nvPr/>
        </p:nvSpPr>
        <p:spPr bwMode="auto">
          <a:xfrm>
            <a:off x="284163" y="3716338"/>
            <a:ext cx="37449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1</a:t>
            </a:r>
            <a:r>
              <a:rPr lang="zh-CN" altLang="en-US" sz="3000"/>
              <a:t>＋</a:t>
            </a:r>
            <a:r>
              <a:rPr lang="en-US" altLang="zh-CN" sz="3000"/>
              <a:t>3 </a:t>
            </a:r>
            <a:r>
              <a:rPr lang="zh-CN" altLang="en-US" sz="3000"/>
              <a:t>＋</a:t>
            </a:r>
            <a:r>
              <a:rPr lang="en-US" altLang="zh-CN" sz="3000"/>
              <a:t>5</a:t>
            </a:r>
            <a:r>
              <a:rPr lang="zh-CN" altLang="en-US" sz="3000"/>
              <a:t>＝（    ）</a:t>
            </a:r>
          </a:p>
        </p:txBody>
      </p:sp>
      <p:sp>
        <p:nvSpPr>
          <p:cNvPr id="4102" name="TextBox 6"/>
          <p:cNvSpPr txBox="1">
            <a:spLocks noChangeArrowheads="1"/>
          </p:cNvSpPr>
          <p:nvPr/>
        </p:nvSpPr>
        <p:spPr bwMode="auto">
          <a:xfrm>
            <a:off x="2574925" y="3716338"/>
            <a:ext cx="5048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sz="3000">
                <a:solidFill>
                  <a:srgbClr val="FF0000"/>
                </a:solidFill>
              </a:rPr>
              <a:t> </a:t>
            </a:r>
            <a:r>
              <a:rPr lang="en-US" altLang="zh-CN" sz="3000">
                <a:solidFill>
                  <a:srgbClr val="FF0000"/>
                </a:solidFill>
              </a:rPr>
              <a:t>9 </a:t>
            </a:r>
            <a:endParaRPr lang="zh-CN" altLang="en-US" sz="3000">
              <a:solidFill>
                <a:srgbClr val="FF0000"/>
              </a:solidFill>
            </a:endParaRPr>
          </a:p>
        </p:txBody>
      </p:sp>
      <p:sp>
        <p:nvSpPr>
          <p:cNvPr id="4103" name="TextBox 7"/>
          <p:cNvSpPr txBox="1">
            <a:spLocks noChangeArrowheads="1"/>
          </p:cNvSpPr>
          <p:nvPr/>
        </p:nvSpPr>
        <p:spPr bwMode="auto">
          <a:xfrm>
            <a:off x="284163" y="4437063"/>
            <a:ext cx="41767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1</a:t>
            </a:r>
            <a:r>
              <a:rPr lang="zh-CN" altLang="en-US" sz="3000"/>
              <a:t>＋</a:t>
            </a:r>
            <a:r>
              <a:rPr lang="en-US" altLang="zh-CN" sz="3000"/>
              <a:t>3</a:t>
            </a:r>
            <a:r>
              <a:rPr lang="zh-CN" altLang="en-US" sz="3000"/>
              <a:t>＋</a:t>
            </a:r>
            <a:r>
              <a:rPr lang="en-US" altLang="zh-CN" sz="3000"/>
              <a:t>5</a:t>
            </a:r>
            <a:r>
              <a:rPr lang="zh-CN" altLang="en-US" sz="3000"/>
              <a:t>＋</a:t>
            </a:r>
            <a:r>
              <a:rPr lang="en-US" altLang="zh-CN" sz="3000"/>
              <a:t>7</a:t>
            </a:r>
            <a:r>
              <a:rPr lang="zh-CN" altLang="en-US" sz="3000"/>
              <a:t>＝（    ）</a:t>
            </a:r>
          </a:p>
        </p:txBody>
      </p:sp>
      <p:sp>
        <p:nvSpPr>
          <p:cNvPr id="4104" name="TextBox 8"/>
          <p:cNvSpPr txBox="1">
            <a:spLocks noChangeArrowheads="1"/>
          </p:cNvSpPr>
          <p:nvPr/>
        </p:nvSpPr>
        <p:spPr bwMode="auto">
          <a:xfrm>
            <a:off x="3027363" y="4437063"/>
            <a:ext cx="6810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solidFill>
                  <a:srgbClr val="FF0000"/>
                </a:solidFill>
              </a:rPr>
              <a:t>16</a:t>
            </a:r>
            <a:endParaRPr lang="zh-CN" altLang="en-US" sz="3000">
              <a:solidFill>
                <a:srgbClr val="FF0000"/>
              </a:solidFill>
            </a:endParaRPr>
          </a:p>
        </p:txBody>
      </p:sp>
      <p:sp>
        <p:nvSpPr>
          <p:cNvPr id="4105" name="TextBox 9"/>
          <p:cNvSpPr txBox="1">
            <a:spLocks noChangeArrowheads="1"/>
          </p:cNvSpPr>
          <p:nvPr/>
        </p:nvSpPr>
        <p:spPr bwMode="auto">
          <a:xfrm>
            <a:off x="250825" y="5159375"/>
            <a:ext cx="88931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1</a:t>
            </a:r>
            <a:r>
              <a:rPr lang="zh-CN" altLang="en-US" sz="3000"/>
              <a:t>＋</a:t>
            </a:r>
            <a:r>
              <a:rPr lang="en-US" altLang="zh-CN" sz="3000"/>
              <a:t>3</a:t>
            </a:r>
            <a:r>
              <a:rPr lang="zh-CN" altLang="en-US" sz="3000"/>
              <a:t>＋</a:t>
            </a:r>
            <a:r>
              <a:rPr lang="en-US" altLang="zh-CN" sz="3000"/>
              <a:t>5</a:t>
            </a:r>
            <a:r>
              <a:rPr lang="zh-CN" altLang="en-US" sz="3000"/>
              <a:t>＋</a:t>
            </a:r>
            <a:r>
              <a:rPr lang="en-US" altLang="zh-CN" sz="3000"/>
              <a:t>7</a:t>
            </a:r>
            <a:r>
              <a:rPr lang="zh-CN" altLang="en-US" sz="3000"/>
              <a:t>＋</a:t>
            </a:r>
            <a:r>
              <a:rPr lang="en-US" altLang="zh-CN" sz="3000"/>
              <a:t>9</a:t>
            </a:r>
            <a:r>
              <a:rPr lang="zh-CN" altLang="en-US" sz="3000"/>
              <a:t>＋</a:t>
            </a:r>
            <a:r>
              <a:rPr lang="en-US" altLang="zh-CN" sz="3000"/>
              <a:t>11</a:t>
            </a:r>
            <a:r>
              <a:rPr lang="zh-CN" altLang="en-US" sz="3000"/>
              <a:t>＋</a:t>
            </a:r>
            <a:r>
              <a:rPr lang="en-US" altLang="zh-CN" sz="3000"/>
              <a:t>13</a:t>
            </a:r>
            <a:r>
              <a:rPr lang="zh-CN" altLang="en-US" sz="3000"/>
              <a:t>＋</a:t>
            </a:r>
            <a:r>
              <a:rPr lang="en-US" altLang="zh-CN" sz="3000"/>
              <a:t>15</a:t>
            </a:r>
            <a:r>
              <a:rPr lang="zh-CN" altLang="en-US" sz="3000"/>
              <a:t>＋</a:t>
            </a:r>
            <a:r>
              <a:rPr lang="en-US" altLang="zh-CN" sz="3000"/>
              <a:t>17</a:t>
            </a:r>
            <a:r>
              <a:rPr lang="zh-CN" altLang="en-US" sz="3000"/>
              <a:t>＋</a:t>
            </a:r>
            <a:r>
              <a:rPr lang="en-US" altLang="zh-CN" sz="3000"/>
              <a:t>19</a:t>
            </a:r>
            <a:r>
              <a:rPr lang="zh-CN" altLang="en-US" sz="3000"/>
              <a:t>＝（       ）</a:t>
            </a:r>
          </a:p>
        </p:txBody>
      </p:sp>
      <p:sp>
        <p:nvSpPr>
          <p:cNvPr id="4106" name="TextBox 10"/>
          <p:cNvSpPr txBox="1">
            <a:spLocks noChangeArrowheads="1"/>
          </p:cNvSpPr>
          <p:nvPr/>
        </p:nvSpPr>
        <p:spPr bwMode="auto">
          <a:xfrm>
            <a:off x="7575550" y="5157788"/>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solidFill>
                  <a:srgbClr val="FF0000"/>
                </a:solidFill>
              </a:rPr>
              <a:t> 100  </a:t>
            </a:r>
            <a:endParaRPr lang="zh-CN" altLang="en-US" sz="3000">
              <a:solidFill>
                <a:srgbClr val="FF0000"/>
              </a:solidFill>
            </a:endParaRPr>
          </a:p>
        </p:txBody>
      </p:sp>
      <p:pic>
        <p:nvPicPr>
          <p:cNvPr id="4107" name="Picture 20" descr="男天使副本"/>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484313"/>
            <a:ext cx="1524000"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8" name="AutoShape 27"/>
          <p:cNvSpPr>
            <a:spLocks noChangeArrowheads="1"/>
          </p:cNvSpPr>
          <p:nvPr/>
        </p:nvSpPr>
        <p:spPr bwMode="auto">
          <a:xfrm>
            <a:off x="2124075" y="1989138"/>
            <a:ext cx="1871663" cy="431800"/>
          </a:xfrm>
          <a:prstGeom prst="wedgeRoundRectCallout">
            <a:avLst>
              <a:gd name="adj1" fmla="val -63569"/>
              <a:gd name="adj2" fmla="val 54046"/>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a:t>计算出结果。</a:t>
            </a:r>
          </a:p>
        </p:txBody>
      </p:sp>
      <p:grpSp>
        <p:nvGrpSpPr>
          <p:cNvPr id="4109" name="Group 13"/>
          <p:cNvGrpSpPr>
            <a:grpSpLocks/>
          </p:cNvGrpSpPr>
          <p:nvPr/>
        </p:nvGrpSpPr>
        <p:grpSpPr bwMode="auto">
          <a:xfrm>
            <a:off x="4572000" y="2349500"/>
            <a:ext cx="3141663" cy="2784475"/>
            <a:chOff x="0" y="0"/>
            <a:chExt cx="1979" cy="1754"/>
          </a:xfrm>
        </p:grpSpPr>
        <p:sp>
          <p:nvSpPr>
            <p:cNvPr id="4110" name="AutoShape 27"/>
            <p:cNvSpPr>
              <a:spLocks noChangeArrowheads="1"/>
            </p:cNvSpPr>
            <p:nvPr/>
          </p:nvSpPr>
          <p:spPr bwMode="auto">
            <a:xfrm>
              <a:off x="0" y="46"/>
              <a:ext cx="907" cy="498"/>
            </a:xfrm>
            <a:prstGeom prst="wedgeRoundRectCallout">
              <a:avLst>
                <a:gd name="adj1" fmla="val 67532"/>
                <a:gd name="adj2" fmla="val 35542"/>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a:solidFill>
                    <a:srgbClr val="1C1C1C"/>
                  </a:solidFill>
                </a:rPr>
                <a:t>你发现了什么？</a:t>
              </a:r>
              <a:endParaRPr lang="zh-CN" altLang="en-US" b="1"/>
            </a:p>
          </p:txBody>
        </p:sp>
        <p:pic>
          <p:nvPicPr>
            <p:cNvPr id="4111" name="Picture 15" descr="黄色衣服女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 y="0"/>
              <a:ext cx="1072" cy="1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12" name="Rectangle 16"/>
          <p:cNvSpPr>
            <a:spLocks noChangeArrowheads="1"/>
          </p:cNvSpPr>
          <p:nvPr/>
        </p:nvSpPr>
        <p:spPr bwMode="auto">
          <a:xfrm>
            <a:off x="2044700" y="34829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4113" name="Rectangle 17"/>
          <p:cNvSpPr>
            <a:spLocks noChangeArrowheads="1"/>
          </p:cNvSpPr>
          <p:nvPr/>
        </p:nvSpPr>
        <p:spPr bwMode="auto">
          <a:xfrm>
            <a:off x="2260600" y="36988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blinds(horizontal)">
                                      <p:cBhvr>
                                        <p:cTn id="12" dur="500"/>
                                        <p:tgtEl>
                                          <p:spTgt spid="410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101"/>
                                        </p:tgtEl>
                                        <p:attrNameLst>
                                          <p:attrName>style.visibility</p:attrName>
                                        </p:attrNameLst>
                                      </p:cBhvr>
                                      <p:to>
                                        <p:strVal val="visible"/>
                                      </p:to>
                                    </p:set>
                                    <p:animEffect transition="in" filter="blinds(horizontal)">
                                      <p:cBhvr>
                                        <p:cTn id="17" dur="500"/>
                                        <p:tgtEl>
                                          <p:spTgt spid="410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blinds(horizontal)">
                                      <p:cBhvr>
                                        <p:cTn id="22" dur="500"/>
                                        <p:tgtEl>
                                          <p:spTgt spid="410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103"/>
                                        </p:tgtEl>
                                        <p:attrNameLst>
                                          <p:attrName>style.visibility</p:attrName>
                                        </p:attrNameLst>
                                      </p:cBhvr>
                                      <p:to>
                                        <p:strVal val="visible"/>
                                      </p:to>
                                    </p:set>
                                    <p:animEffect transition="in" filter="blinds(horizontal)">
                                      <p:cBhvr>
                                        <p:cTn id="27" dur="500"/>
                                        <p:tgtEl>
                                          <p:spTgt spid="410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104"/>
                                        </p:tgtEl>
                                        <p:attrNameLst>
                                          <p:attrName>style.visibility</p:attrName>
                                        </p:attrNameLst>
                                      </p:cBhvr>
                                      <p:to>
                                        <p:strVal val="visible"/>
                                      </p:to>
                                    </p:set>
                                    <p:animEffect transition="in" filter="blinds(horizontal)">
                                      <p:cBhvr>
                                        <p:cTn id="32" dur="500"/>
                                        <p:tgtEl>
                                          <p:spTgt spid="410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105"/>
                                        </p:tgtEl>
                                        <p:attrNameLst>
                                          <p:attrName>style.visibility</p:attrName>
                                        </p:attrNameLst>
                                      </p:cBhvr>
                                      <p:to>
                                        <p:strVal val="visible"/>
                                      </p:to>
                                    </p:set>
                                    <p:animEffect transition="in" filter="blinds(horizontal)">
                                      <p:cBhvr>
                                        <p:cTn id="37" dur="500"/>
                                        <p:tgtEl>
                                          <p:spTgt spid="4105"/>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106"/>
                                        </p:tgtEl>
                                        <p:attrNameLst>
                                          <p:attrName>style.visibility</p:attrName>
                                        </p:attrNameLst>
                                      </p:cBhvr>
                                      <p:to>
                                        <p:strVal val="visible"/>
                                      </p:to>
                                    </p:set>
                                    <p:animEffect transition="in" filter="blinds(horizontal)">
                                      <p:cBhvr>
                                        <p:cTn id="42" dur="500"/>
                                        <p:tgtEl>
                                          <p:spTgt spid="410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2" fill="hold" nodeType="clickEffect">
                                  <p:stCondLst>
                                    <p:cond delay="0"/>
                                  </p:stCondLst>
                                  <p:childTnLst>
                                    <p:set>
                                      <p:cBhvr>
                                        <p:cTn id="46" dur="1" fill="hold">
                                          <p:stCondLst>
                                            <p:cond delay="0"/>
                                          </p:stCondLst>
                                        </p:cTn>
                                        <p:tgtEl>
                                          <p:spTgt spid="4109"/>
                                        </p:tgtEl>
                                        <p:attrNameLst>
                                          <p:attrName>style.visibility</p:attrName>
                                        </p:attrNameLst>
                                      </p:cBhvr>
                                      <p:to>
                                        <p:strVal val="visible"/>
                                      </p:to>
                                    </p:set>
                                    <p:animEffect transition="in" filter="wipe(right)">
                                      <p:cBhvr>
                                        <p:cTn id="47" dur="500"/>
                                        <p:tgtEl>
                                          <p:spTgt spid="4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utoUpdateAnimBg="0"/>
      <p:bldP spid="4100" grpId="0" autoUpdateAnimBg="0"/>
      <p:bldP spid="4101" grpId="0" autoUpdateAnimBg="0"/>
      <p:bldP spid="4102" grpId="0" autoUpdateAnimBg="0"/>
      <p:bldP spid="4103" grpId="0" autoUpdateAnimBg="0"/>
      <p:bldP spid="4104" grpId="0" autoUpdateAnimBg="0"/>
      <p:bldP spid="4105" grpId="0" autoUpdateAnimBg="0"/>
      <p:bldP spid="4106"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46"/>
          <p:cNvSpPr txBox="1">
            <a:spLocks noChangeArrowheads="1"/>
          </p:cNvSpPr>
          <p:nvPr/>
        </p:nvSpPr>
        <p:spPr bwMode="auto">
          <a:xfrm>
            <a:off x="1200150" y="4329113"/>
            <a:ext cx="1084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 </a:t>
            </a:r>
            <a:r>
              <a:rPr lang="zh-CN" altLang="en-US">
                <a:solidFill>
                  <a:srgbClr val="7575D1"/>
                </a:solidFill>
              </a:rPr>
              <a:t>  </a:t>
            </a:r>
            <a:r>
              <a:rPr lang="zh-CN" altLang="en-US"/>
              <a:t> ）</a:t>
            </a:r>
            <a:endParaRPr lang="zh-CN" altLang="en-US" baseline="30000"/>
          </a:p>
        </p:txBody>
      </p:sp>
      <p:sp>
        <p:nvSpPr>
          <p:cNvPr id="5123" name="Rectangle 2"/>
          <p:cNvSpPr>
            <a:spLocks noGrp="1" noChangeArrowheads="1"/>
          </p:cNvSpPr>
          <p:nvPr>
            <p:ph type="title" idx="4294967295"/>
          </p:nvPr>
        </p:nvSpPr>
        <p:spPr>
          <a:xfrm>
            <a:off x="468313" y="404813"/>
            <a:ext cx="6130925" cy="850900"/>
          </a:xfrm>
        </p:spPr>
        <p:txBody>
          <a:bodyPr/>
          <a:lstStyle/>
          <a:p>
            <a:pPr eaLnBrk="1" hangingPunct="1"/>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二、探究新知</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
        <p:nvSpPr>
          <p:cNvPr id="5124" name="矩形 3"/>
          <p:cNvSpPr>
            <a:spLocks noChangeArrowheads="1"/>
          </p:cNvSpPr>
          <p:nvPr/>
        </p:nvSpPr>
        <p:spPr bwMode="auto">
          <a:xfrm>
            <a:off x="1177925" y="2879725"/>
            <a:ext cx="442913" cy="444500"/>
          </a:xfrm>
          <a:prstGeom prst="rect">
            <a:avLst/>
          </a:prstGeom>
          <a:solidFill>
            <a:srgbClr val="FFFFCC"/>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25" name="TextBox 19"/>
          <p:cNvSpPr txBox="1">
            <a:spLocks noChangeArrowheads="1"/>
          </p:cNvSpPr>
          <p:nvPr/>
        </p:nvSpPr>
        <p:spPr bwMode="auto">
          <a:xfrm>
            <a:off x="1535113" y="4322763"/>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1</a:t>
            </a:r>
            <a:endParaRPr lang="zh-CN" altLang="en-US">
              <a:solidFill>
                <a:srgbClr val="FF0000"/>
              </a:solidFill>
            </a:endParaRPr>
          </a:p>
        </p:txBody>
      </p:sp>
      <p:sp>
        <p:nvSpPr>
          <p:cNvPr id="5126" name="矩形 28"/>
          <p:cNvSpPr>
            <a:spLocks noChangeArrowheads="1"/>
          </p:cNvSpPr>
          <p:nvPr/>
        </p:nvSpPr>
        <p:spPr bwMode="auto">
          <a:xfrm>
            <a:off x="3986213" y="2884488"/>
            <a:ext cx="442912" cy="444500"/>
          </a:xfrm>
          <a:prstGeom prst="rect">
            <a:avLst/>
          </a:prstGeom>
          <a:solidFill>
            <a:srgbClr val="FFFFCC"/>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nvGrpSpPr>
          <p:cNvPr id="5127" name="Group 7"/>
          <p:cNvGrpSpPr>
            <a:grpSpLocks/>
          </p:cNvGrpSpPr>
          <p:nvPr/>
        </p:nvGrpSpPr>
        <p:grpSpPr bwMode="auto">
          <a:xfrm>
            <a:off x="3541713" y="2884488"/>
            <a:ext cx="887412" cy="889000"/>
            <a:chOff x="0" y="0"/>
            <a:chExt cx="888268" cy="888268"/>
          </a:xfrm>
        </p:grpSpPr>
        <p:sp>
          <p:nvSpPr>
            <p:cNvPr id="5128" name="矩形 29"/>
            <p:cNvSpPr>
              <a:spLocks noChangeArrowheads="1"/>
            </p:cNvSpPr>
            <p:nvPr/>
          </p:nvSpPr>
          <p:spPr bwMode="auto">
            <a:xfrm>
              <a:off x="0" y="0"/>
              <a:ext cx="444929"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29" name="矩形 30"/>
            <p:cNvSpPr>
              <a:spLocks noChangeArrowheads="1"/>
            </p:cNvSpPr>
            <p:nvPr/>
          </p:nvSpPr>
          <p:spPr bwMode="auto">
            <a:xfrm>
              <a:off x="0" y="444134"/>
              <a:ext cx="444929"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30" name="矩形 32"/>
            <p:cNvSpPr>
              <a:spLocks noChangeArrowheads="1"/>
            </p:cNvSpPr>
            <p:nvPr/>
          </p:nvSpPr>
          <p:spPr bwMode="auto">
            <a:xfrm>
              <a:off x="444929" y="444134"/>
              <a:ext cx="443339"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sp>
        <p:nvSpPr>
          <p:cNvPr id="5131" name="TextBox 39"/>
          <p:cNvSpPr txBox="1">
            <a:spLocks noChangeArrowheads="1"/>
          </p:cNvSpPr>
          <p:nvPr/>
        </p:nvSpPr>
        <p:spPr bwMode="auto">
          <a:xfrm>
            <a:off x="900113" y="4313238"/>
            <a:ext cx="7635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t>1</a:t>
            </a:r>
            <a:r>
              <a:rPr lang="zh-CN" altLang="en-US"/>
              <a:t>＝</a:t>
            </a:r>
            <a:endParaRPr lang="zh-CN" altLang="en-US" baseline="30000"/>
          </a:p>
        </p:txBody>
      </p:sp>
      <p:sp>
        <p:nvSpPr>
          <p:cNvPr id="5132" name="TextBox 44"/>
          <p:cNvSpPr txBox="1">
            <a:spLocks noChangeArrowheads="1"/>
          </p:cNvSpPr>
          <p:nvPr/>
        </p:nvSpPr>
        <p:spPr bwMode="auto">
          <a:xfrm>
            <a:off x="3276600" y="4343400"/>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t>1</a:t>
            </a:r>
            <a:endParaRPr lang="zh-CN" altLang="en-US" baseline="30000"/>
          </a:p>
        </p:txBody>
      </p:sp>
      <p:grpSp>
        <p:nvGrpSpPr>
          <p:cNvPr id="5133" name="Group 13"/>
          <p:cNvGrpSpPr>
            <a:grpSpLocks/>
          </p:cNvGrpSpPr>
          <p:nvPr/>
        </p:nvGrpSpPr>
        <p:grpSpPr bwMode="auto">
          <a:xfrm>
            <a:off x="3419475" y="4221163"/>
            <a:ext cx="1587500" cy="814387"/>
            <a:chOff x="0" y="0"/>
            <a:chExt cx="1587865" cy="812771"/>
          </a:xfrm>
        </p:grpSpPr>
        <p:sp>
          <p:nvSpPr>
            <p:cNvPr id="5134" name="TextBox 36"/>
            <p:cNvSpPr txBox="1">
              <a:spLocks noChangeArrowheads="1"/>
            </p:cNvSpPr>
            <p:nvPr/>
          </p:nvSpPr>
          <p:spPr bwMode="auto">
            <a:xfrm>
              <a:off x="0" y="118826"/>
              <a:ext cx="1241710" cy="693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a:t>
              </a:r>
              <a:r>
                <a:rPr lang="en-US" altLang="zh-CN"/>
                <a:t>3</a:t>
              </a:r>
              <a:r>
                <a:rPr lang="zh-CN" altLang="en-US"/>
                <a:t>＝</a:t>
              </a:r>
            </a:p>
            <a:p>
              <a:pPr>
                <a:lnSpc>
                  <a:spcPct val="120000"/>
                </a:lnSpc>
              </a:pPr>
              <a:endParaRPr lang="zh-CN" altLang="en-US" baseline="30000"/>
            </a:p>
          </p:txBody>
        </p:sp>
        <p:grpSp>
          <p:nvGrpSpPr>
            <p:cNvPr id="5135" name="Group 15"/>
            <p:cNvGrpSpPr>
              <a:grpSpLocks/>
            </p:cNvGrpSpPr>
            <p:nvPr/>
          </p:nvGrpSpPr>
          <p:grpSpPr bwMode="auto">
            <a:xfrm>
              <a:off x="503353" y="0"/>
              <a:ext cx="1084512" cy="568781"/>
              <a:chOff x="0" y="0"/>
              <a:chExt cx="2017532" cy="568779"/>
            </a:xfrm>
          </p:grpSpPr>
          <p:sp>
            <p:nvSpPr>
              <p:cNvPr id="5136" name="TextBox 49"/>
              <p:cNvSpPr txBox="1">
                <a:spLocks noChangeArrowheads="1"/>
              </p:cNvSpPr>
              <p:nvPr/>
            </p:nvSpPr>
            <p:spPr bwMode="auto">
              <a:xfrm>
                <a:off x="0" y="112488"/>
                <a:ext cx="2017532" cy="456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 （</a:t>
                </a:r>
                <a:r>
                  <a:rPr lang="zh-CN" altLang="en-US">
                    <a:solidFill>
                      <a:srgbClr val="7575D1"/>
                    </a:solidFill>
                  </a:rPr>
                  <a:t>    </a:t>
                </a:r>
                <a:r>
                  <a:rPr lang="zh-CN" altLang="en-US"/>
                  <a:t>）</a:t>
                </a:r>
                <a:endParaRPr lang="zh-CN" altLang="en-US" baseline="30000"/>
              </a:p>
            </p:txBody>
          </p:sp>
          <p:sp>
            <p:nvSpPr>
              <p:cNvPr id="5137" name="TextBox 50"/>
              <p:cNvSpPr txBox="1">
                <a:spLocks noChangeArrowheads="1"/>
              </p:cNvSpPr>
              <p:nvPr/>
            </p:nvSpPr>
            <p:spPr bwMode="auto">
              <a:xfrm>
                <a:off x="1362185" y="0"/>
                <a:ext cx="504794" cy="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1600"/>
                  <a:t>2</a:t>
                </a:r>
                <a:endParaRPr lang="zh-CN" altLang="en-US" sz="1600"/>
              </a:p>
            </p:txBody>
          </p:sp>
        </p:grpSp>
      </p:grpSp>
      <p:grpSp>
        <p:nvGrpSpPr>
          <p:cNvPr id="5138" name="Group 18"/>
          <p:cNvGrpSpPr>
            <a:grpSpLocks/>
          </p:cNvGrpSpPr>
          <p:nvPr/>
        </p:nvGrpSpPr>
        <p:grpSpPr bwMode="auto">
          <a:xfrm>
            <a:off x="6434138" y="2887663"/>
            <a:ext cx="1333500" cy="1333500"/>
            <a:chOff x="0" y="0"/>
            <a:chExt cx="1332402" cy="1333199"/>
          </a:xfrm>
        </p:grpSpPr>
        <p:sp>
          <p:nvSpPr>
            <p:cNvPr id="5139" name="矩形 62"/>
            <p:cNvSpPr>
              <a:spLocks noChangeArrowheads="1"/>
            </p:cNvSpPr>
            <p:nvPr/>
          </p:nvSpPr>
          <p:spPr bwMode="auto">
            <a:xfrm>
              <a:off x="0" y="0"/>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40" name="矩形 63"/>
            <p:cNvSpPr>
              <a:spLocks noChangeArrowheads="1"/>
            </p:cNvSpPr>
            <p:nvPr/>
          </p:nvSpPr>
          <p:spPr bwMode="auto">
            <a:xfrm>
              <a:off x="763" y="445700"/>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41" name="矩形 64"/>
            <p:cNvSpPr>
              <a:spLocks noChangeArrowheads="1"/>
            </p:cNvSpPr>
            <p:nvPr/>
          </p:nvSpPr>
          <p:spPr bwMode="auto">
            <a:xfrm>
              <a:off x="142" y="889065"/>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42" name="矩形 65"/>
            <p:cNvSpPr>
              <a:spLocks noChangeArrowheads="1"/>
            </p:cNvSpPr>
            <p:nvPr/>
          </p:nvSpPr>
          <p:spPr bwMode="auto">
            <a:xfrm>
              <a:off x="444134" y="888914"/>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43" name="矩形 66"/>
            <p:cNvSpPr>
              <a:spLocks noChangeArrowheads="1"/>
            </p:cNvSpPr>
            <p:nvPr/>
          </p:nvSpPr>
          <p:spPr bwMode="auto">
            <a:xfrm>
              <a:off x="888268" y="888914"/>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sp>
        <p:nvSpPr>
          <p:cNvPr id="5144" name="TextBox 67"/>
          <p:cNvSpPr txBox="1">
            <a:spLocks noChangeArrowheads="1"/>
          </p:cNvSpPr>
          <p:nvPr/>
        </p:nvSpPr>
        <p:spPr bwMode="auto">
          <a:xfrm>
            <a:off x="6084888" y="4340225"/>
            <a:ext cx="936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t>1 </a:t>
            </a:r>
            <a:r>
              <a:rPr lang="zh-CN" altLang="en-US"/>
              <a:t>＋</a:t>
            </a:r>
            <a:r>
              <a:rPr lang="en-US" altLang="zh-CN"/>
              <a:t>3</a:t>
            </a:r>
            <a:endParaRPr lang="zh-CN" altLang="en-US"/>
          </a:p>
        </p:txBody>
      </p:sp>
      <p:grpSp>
        <p:nvGrpSpPr>
          <p:cNvPr id="5145" name="Group 25"/>
          <p:cNvGrpSpPr>
            <a:grpSpLocks/>
          </p:cNvGrpSpPr>
          <p:nvPr/>
        </p:nvGrpSpPr>
        <p:grpSpPr bwMode="auto">
          <a:xfrm>
            <a:off x="6732588" y="4221163"/>
            <a:ext cx="1587500" cy="576262"/>
            <a:chOff x="0" y="0"/>
            <a:chExt cx="1587865" cy="575339"/>
          </a:xfrm>
        </p:grpSpPr>
        <p:sp>
          <p:nvSpPr>
            <p:cNvPr id="5146" name="TextBox 69"/>
            <p:cNvSpPr txBox="1">
              <a:spLocks noChangeArrowheads="1"/>
            </p:cNvSpPr>
            <p:nvPr/>
          </p:nvSpPr>
          <p:spPr bwMode="auto">
            <a:xfrm>
              <a:off x="0" y="118872"/>
              <a:ext cx="1241710" cy="45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a:t>
              </a:r>
              <a:r>
                <a:rPr lang="en-US" altLang="zh-CN"/>
                <a:t>5 </a:t>
              </a:r>
              <a:r>
                <a:rPr lang="zh-CN" altLang="en-US"/>
                <a:t>＝</a:t>
              </a:r>
            </a:p>
          </p:txBody>
        </p:sp>
        <p:grpSp>
          <p:nvGrpSpPr>
            <p:cNvPr id="5147" name="Group 27"/>
            <p:cNvGrpSpPr>
              <a:grpSpLocks/>
            </p:cNvGrpSpPr>
            <p:nvPr/>
          </p:nvGrpSpPr>
          <p:grpSpPr bwMode="auto">
            <a:xfrm>
              <a:off x="503354" y="0"/>
              <a:ext cx="1084511" cy="569000"/>
              <a:chOff x="0" y="0"/>
              <a:chExt cx="2017530" cy="568998"/>
            </a:xfrm>
          </p:grpSpPr>
          <p:sp>
            <p:nvSpPr>
              <p:cNvPr id="5148" name="TextBox 71"/>
              <p:cNvSpPr txBox="1">
                <a:spLocks noChangeArrowheads="1"/>
              </p:cNvSpPr>
              <p:nvPr/>
            </p:nvSpPr>
            <p:spPr bwMode="auto">
              <a:xfrm>
                <a:off x="0" y="112532"/>
                <a:ext cx="2017530" cy="45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 （    ）</a:t>
                </a:r>
                <a:endParaRPr lang="zh-CN" altLang="en-US" baseline="30000"/>
              </a:p>
            </p:txBody>
          </p:sp>
          <p:sp>
            <p:nvSpPr>
              <p:cNvPr id="5149" name="TextBox 72"/>
              <p:cNvSpPr txBox="1">
                <a:spLocks noChangeArrowheads="1"/>
              </p:cNvSpPr>
              <p:nvPr/>
            </p:nvSpPr>
            <p:spPr bwMode="auto">
              <a:xfrm>
                <a:off x="1362183" y="0"/>
                <a:ext cx="504794" cy="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1600"/>
                  <a:t>2</a:t>
                </a:r>
                <a:endParaRPr lang="zh-CN" altLang="en-US" sz="1600"/>
              </a:p>
            </p:txBody>
          </p:sp>
        </p:grpSp>
      </p:grpSp>
      <p:sp>
        <p:nvSpPr>
          <p:cNvPr id="5150" name="TextBox 77"/>
          <p:cNvSpPr txBox="1">
            <a:spLocks noChangeArrowheads="1"/>
          </p:cNvSpPr>
          <p:nvPr/>
        </p:nvSpPr>
        <p:spPr bwMode="auto">
          <a:xfrm>
            <a:off x="4338638" y="4327525"/>
            <a:ext cx="504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2</a:t>
            </a:r>
            <a:endParaRPr lang="zh-CN" altLang="en-US">
              <a:solidFill>
                <a:srgbClr val="FF0000"/>
              </a:solidFill>
            </a:endParaRPr>
          </a:p>
        </p:txBody>
      </p:sp>
      <p:sp>
        <p:nvSpPr>
          <p:cNvPr id="5151" name="TextBox 78"/>
          <p:cNvSpPr txBox="1">
            <a:spLocks noChangeArrowheads="1"/>
          </p:cNvSpPr>
          <p:nvPr/>
        </p:nvSpPr>
        <p:spPr bwMode="auto">
          <a:xfrm>
            <a:off x="7635875" y="4340225"/>
            <a:ext cx="503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3</a:t>
            </a:r>
            <a:endParaRPr lang="zh-CN" altLang="en-US">
              <a:solidFill>
                <a:srgbClr val="FF0000"/>
              </a:solidFill>
            </a:endParaRPr>
          </a:p>
        </p:txBody>
      </p:sp>
      <p:grpSp>
        <p:nvGrpSpPr>
          <p:cNvPr id="5152" name="Group 32"/>
          <p:cNvGrpSpPr>
            <a:grpSpLocks/>
          </p:cNvGrpSpPr>
          <p:nvPr/>
        </p:nvGrpSpPr>
        <p:grpSpPr bwMode="auto">
          <a:xfrm>
            <a:off x="6875463" y="2889250"/>
            <a:ext cx="889000" cy="889000"/>
            <a:chOff x="0" y="0"/>
            <a:chExt cx="888268" cy="888268"/>
          </a:xfrm>
        </p:grpSpPr>
        <p:sp>
          <p:nvSpPr>
            <p:cNvPr id="5153" name="矩形 54"/>
            <p:cNvSpPr>
              <a:spLocks noChangeArrowheads="1"/>
            </p:cNvSpPr>
            <p:nvPr/>
          </p:nvSpPr>
          <p:spPr bwMode="auto">
            <a:xfrm>
              <a:off x="444134" y="0"/>
              <a:ext cx="444134" cy="444134"/>
            </a:xfrm>
            <a:prstGeom prst="rect">
              <a:avLst/>
            </a:prstGeom>
            <a:solidFill>
              <a:srgbClr val="FFFFCC"/>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nvGrpSpPr>
            <p:cNvPr id="5154" name="Group 34"/>
            <p:cNvGrpSpPr>
              <a:grpSpLocks/>
            </p:cNvGrpSpPr>
            <p:nvPr/>
          </p:nvGrpSpPr>
          <p:grpSpPr bwMode="auto">
            <a:xfrm>
              <a:off x="0" y="0"/>
              <a:ext cx="888268" cy="888268"/>
              <a:chOff x="0" y="0"/>
              <a:chExt cx="888268" cy="888268"/>
            </a:xfrm>
          </p:grpSpPr>
          <p:sp>
            <p:nvSpPr>
              <p:cNvPr id="5155" name="矩形 56"/>
              <p:cNvSpPr>
                <a:spLocks noChangeArrowheads="1"/>
              </p:cNvSpPr>
              <p:nvPr/>
            </p:nvSpPr>
            <p:spPr bwMode="auto">
              <a:xfrm>
                <a:off x="0" y="0"/>
                <a:ext cx="444134"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56" name="矩形 57"/>
              <p:cNvSpPr>
                <a:spLocks noChangeArrowheads="1"/>
              </p:cNvSpPr>
              <p:nvPr/>
            </p:nvSpPr>
            <p:spPr bwMode="auto">
              <a:xfrm>
                <a:off x="0" y="444134"/>
                <a:ext cx="444134"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5157" name="矩形 58"/>
              <p:cNvSpPr>
                <a:spLocks noChangeArrowheads="1"/>
              </p:cNvSpPr>
              <p:nvPr/>
            </p:nvSpPr>
            <p:spPr bwMode="auto">
              <a:xfrm>
                <a:off x="444134" y="444134"/>
                <a:ext cx="444134"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grpSp>
      <p:pic>
        <p:nvPicPr>
          <p:cNvPr id="5158" name="Picture 20" descr="男天使副本"/>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25" y="1341438"/>
            <a:ext cx="1512888"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59" name="AutoShape 27"/>
          <p:cNvSpPr>
            <a:spLocks noChangeArrowheads="1"/>
          </p:cNvSpPr>
          <p:nvPr/>
        </p:nvSpPr>
        <p:spPr bwMode="auto">
          <a:xfrm>
            <a:off x="1979613" y="1628775"/>
            <a:ext cx="4537075" cy="936625"/>
          </a:xfrm>
          <a:prstGeom prst="wedgeRoundRectCallout">
            <a:avLst>
              <a:gd name="adj1" fmla="val -59375"/>
              <a:gd name="adj2" fmla="val 44069"/>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观察一下，上面的图和下面的算式有什么关系？把算式补充完整。</a:t>
            </a:r>
          </a:p>
        </p:txBody>
      </p:sp>
      <p:sp>
        <p:nvSpPr>
          <p:cNvPr id="5160" name="AutoShape 27"/>
          <p:cNvSpPr>
            <a:spLocks noChangeArrowheads="1"/>
          </p:cNvSpPr>
          <p:nvPr/>
        </p:nvSpPr>
        <p:spPr bwMode="auto">
          <a:xfrm>
            <a:off x="468313" y="4941888"/>
            <a:ext cx="6480175" cy="1366837"/>
          </a:xfrm>
          <a:prstGeom prst="wedgeRoundRectCallout">
            <a:avLst>
              <a:gd name="adj1" fmla="val 56245"/>
              <a:gd name="adj2" fmla="val -1685"/>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我发现，算式左边的加数是大正方形右上角的小正方形和其他</a:t>
            </a:r>
            <a:r>
              <a:rPr lang="zh-CN" altLang="en-US">
                <a:latin typeface="宋体" pitchFamily="2" charset="-122"/>
              </a:rPr>
              <a:t>“</a:t>
            </a:r>
            <a:r>
              <a:rPr lang="en-US" altLang="zh-CN">
                <a:latin typeface="Times New Roman" pitchFamily="18" charset="0"/>
              </a:rPr>
              <a:t>L</a:t>
            </a:r>
            <a:r>
              <a:rPr lang="en-US" altLang="zh-CN">
                <a:latin typeface="宋体" pitchFamily="2" charset="-122"/>
              </a:rPr>
              <a:t>”</a:t>
            </a:r>
            <a:r>
              <a:rPr lang="zh-CN" altLang="en-US"/>
              <a:t>形图形所包含的小正方形个数之和正好是每行或每列小正方形个数的平方。</a:t>
            </a:r>
            <a:endParaRPr lang="en-US" altLang="zh-CN" b="1"/>
          </a:p>
        </p:txBody>
      </p:sp>
      <p:pic>
        <p:nvPicPr>
          <p:cNvPr id="5161" name="Picture 41" descr="蓝色衣服面向左边"/>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488" y="4797425"/>
            <a:ext cx="15684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2" name="TextBox 47"/>
          <p:cNvSpPr txBox="1">
            <a:spLocks noChangeArrowheads="1"/>
          </p:cNvSpPr>
          <p:nvPr/>
        </p:nvSpPr>
        <p:spPr bwMode="auto">
          <a:xfrm>
            <a:off x="1878013" y="4168775"/>
            <a:ext cx="27146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1600"/>
              <a:t>2</a:t>
            </a:r>
            <a:endParaRPr lang="zh-CN" altLang="en-US" sz="1600"/>
          </a:p>
        </p:txBody>
      </p:sp>
      <p:sp>
        <p:nvSpPr>
          <p:cNvPr id="5163" name="Rectangle 43"/>
          <p:cNvSpPr>
            <a:spLocks noChangeArrowheads="1"/>
          </p:cNvSpPr>
          <p:nvPr/>
        </p:nvSpPr>
        <p:spPr bwMode="auto">
          <a:xfrm>
            <a:off x="2044700" y="34829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5164" name="Rectangle 44"/>
          <p:cNvSpPr>
            <a:spLocks noChangeArrowheads="1"/>
          </p:cNvSpPr>
          <p:nvPr/>
        </p:nvSpPr>
        <p:spPr bwMode="auto">
          <a:xfrm>
            <a:off x="2260600" y="36988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5165" name="Rectangle 45"/>
          <p:cNvSpPr>
            <a:spLocks noChangeArrowheads="1"/>
          </p:cNvSpPr>
          <p:nvPr/>
        </p:nvSpPr>
        <p:spPr bwMode="auto">
          <a:xfrm>
            <a:off x="2476500" y="39147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5166" name="Rectangle 46"/>
          <p:cNvSpPr>
            <a:spLocks noChangeArrowheads="1"/>
          </p:cNvSpPr>
          <p:nvPr/>
        </p:nvSpPr>
        <p:spPr bwMode="auto">
          <a:xfrm>
            <a:off x="2692400" y="41306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131"/>
                                        </p:tgtEl>
                                        <p:attrNameLst>
                                          <p:attrName>style.visibility</p:attrName>
                                        </p:attrNameLst>
                                      </p:cBhvr>
                                      <p:to>
                                        <p:strVal val="visible"/>
                                      </p:to>
                                    </p:set>
                                    <p:animEffect transition="in" filter="blinds(horizontal)">
                                      <p:cBhvr>
                                        <p:cTn id="7" dur="500"/>
                                        <p:tgtEl>
                                          <p:spTgt spid="513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124"/>
                                        </p:tgtEl>
                                        <p:attrNameLst>
                                          <p:attrName>style.visibility</p:attrName>
                                        </p:attrNameLst>
                                      </p:cBhvr>
                                      <p:to>
                                        <p:strVal val="visible"/>
                                      </p:to>
                                    </p:set>
                                    <p:animEffect transition="in" filter="blinds(horizontal)">
                                      <p:cBhvr>
                                        <p:cTn id="10" dur="500"/>
                                        <p:tgtEl>
                                          <p:spTgt spid="512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122"/>
                                        </p:tgtEl>
                                        <p:attrNameLst>
                                          <p:attrName>style.visibility</p:attrName>
                                        </p:attrNameLst>
                                      </p:cBhvr>
                                      <p:to>
                                        <p:strVal val="visible"/>
                                      </p:to>
                                    </p:set>
                                    <p:animEffect transition="in" filter="blinds(horizontal)">
                                      <p:cBhvr>
                                        <p:cTn id="13" dur="500"/>
                                        <p:tgtEl>
                                          <p:spTgt spid="512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162"/>
                                        </p:tgtEl>
                                        <p:attrNameLst>
                                          <p:attrName>style.visibility</p:attrName>
                                        </p:attrNameLst>
                                      </p:cBhvr>
                                      <p:to>
                                        <p:strVal val="visible"/>
                                      </p:to>
                                    </p:set>
                                    <p:animEffect transition="in" filter="blinds(horizontal)">
                                      <p:cBhvr>
                                        <p:cTn id="16" dur="500"/>
                                        <p:tgtEl>
                                          <p:spTgt spid="516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5125"/>
                                        </p:tgtEl>
                                        <p:attrNameLst>
                                          <p:attrName>style.visibility</p:attrName>
                                        </p:attrNameLst>
                                      </p:cBhvr>
                                      <p:to>
                                        <p:strVal val="visible"/>
                                      </p:to>
                                    </p:set>
                                    <p:animEffect transition="in" filter="blinds(horizontal)">
                                      <p:cBhvr>
                                        <p:cTn id="21" dur="500"/>
                                        <p:tgtEl>
                                          <p:spTgt spid="512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5126"/>
                                        </p:tgtEl>
                                        <p:attrNameLst>
                                          <p:attrName>style.visibility</p:attrName>
                                        </p:attrNameLst>
                                      </p:cBhvr>
                                      <p:to>
                                        <p:strVal val="visible"/>
                                      </p:to>
                                    </p:set>
                                    <p:animEffect transition="in" filter="blinds(horizontal)">
                                      <p:cBhvr>
                                        <p:cTn id="26" dur="500"/>
                                        <p:tgtEl>
                                          <p:spTgt spid="5126"/>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5132"/>
                                        </p:tgtEl>
                                        <p:attrNameLst>
                                          <p:attrName>style.visibility</p:attrName>
                                        </p:attrNameLst>
                                      </p:cBhvr>
                                      <p:to>
                                        <p:strVal val="visible"/>
                                      </p:to>
                                    </p:set>
                                    <p:animEffect transition="in" filter="blinds(horizontal)">
                                      <p:cBhvr>
                                        <p:cTn id="29" dur="500"/>
                                        <p:tgtEl>
                                          <p:spTgt spid="513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 presetClass="entr" presetSubtype="10" fill="hold" nodeType="clickEffect">
                                  <p:stCondLst>
                                    <p:cond delay="0"/>
                                  </p:stCondLst>
                                  <p:childTnLst>
                                    <p:set>
                                      <p:cBhvr>
                                        <p:cTn id="33" dur="1" fill="hold">
                                          <p:stCondLst>
                                            <p:cond delay="0"/>
                                          </p:stCondLst>
                                        </p:cTn>
                                        <p:tgtEl>
                                          <p:spTgt spid="5127"/>
                                        </p:tgtEl>
                                        <p:attrNameLst>
                                          <p:attrName>style.visibility</p:attrName>
                                        </p:attrNameLst>
                                      </p:cBhvr>
                                      <p:to>
                                        <p:strVal val="visible"/>
                                      </p:to>
                                    </p:set>
                                    <p:animEffect transition="in" filter="blinds(horizontal)">
                                      <p:cBhvr>
                                        <p:cTn id="34" dur="500"/>
                                        <p:tgtEl>
                                          <p:spTgt spid="5127"/>
                                        </p:tgtEl>
                                      </p:cBhvr>
                                    </p:animEffect>
                                  </p:childTnLst>
                                </p:cTn>
                              </p:par>
                              <p:par>
                                <p:cTn id="35" presetID="3" presetClass="entr" presetSubtype="10" fill="hold" nodeType="withEffect">
                                  <p:stCondLst>
                                    <p:cond delay="0"/>
                                  </p:stCondLst>
                                  <p:childTnLst>
                                    <p:set>
                                      <p:cBhvr>
                                        <p:cTn id="36" dur="1" fill="hold">
                                          <p:stCondLst>
                                            <p:cond delay="0"/>
                                          </p:stCondLst>
                                        </p:cTn>
                                        <p:tgtEl>
                                          <p:spTgt spid="5133"/>
                                        </p:tgtEl>
                                        <p:attrNameLst>
                                          <p:attrName>style.visibility</p:attrName>
                                        </p:attrNameLst>
                                      </p:cBhvr>
                                      <p:to>
                                        <p:strVal val="visible"/>
                                      </p:to>
                                    </p:set>
                                    <p:animEffect transition="in" filter="blinds(horizontal)">
                                      <p:cBhvr>
                                        <p:cTn id="37" dur="500"/>
                                        <p:tgtEl>
                                          <p:spTgt spid="513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5150"/>
                                        </p:tgtEl>
                                        <p:attrNameLst>
                                          <p:attrName>style.visibility</p:attrName>
                                        </p:attrNameLst>
                                      </p:cBhvr>
                                      <p:to>
                                        <p:strVal val="visible"/>
                                      </p:to>
                                    </p:set>
                                    <p:animEffect transition="in" filter="blinds(horizontal)">
                                      <p:cBhvr>
                                        <p:cTn id="42" dur="500"/>
                                        <p:tgtEl>
                                          <p:spTgt spid="515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5152"/>
                                        </p:tgtEl>
                                        <p:attrNameLst>
                                          <p:attrName>style.visibility</p:attrName>
                                        </p:attrNameLst>
                                      </p:cBhvr>
                                      <p:to>
                                        <p:strVal val="visible"/>
                                      </p:to>
                                    </p:set>
                                    <p:animEffect transition="in" filter="blinds(horizontal)">
                                      <p:cBhvr>
                                        <p:cTn id="47" dur="500"/>
                                        <p:tgtEl>
                                          <p:spTgt spid="5152"/>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5144"/>
                                        </p:tgtEl>
                                        <p:attrNameLst>
                                          <p:attrName>style.visibility</p:attrName>
                                        </p:attrNameLst>
                                      </p:cBhvr>
                                      <p:to>
                                        <p:strVal val="visible"/>
                                      </p:to>
                                    </p:set>
                                    <p:animEffect transition="in" filter="blinds(horizontal)">
                                      <p:cBhvr>
                                        <p:cTn id="50" dur="500"/>
                                        <p:tgtEl>
                                          <p:spTgt spid="5144"/>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nodeType="clickEffect">
                                  <p:stCondLst>
                                    <p:cond delay="0"/>
                                  </p:stCondLst>
                                  <p:childTnLst>
                                    <p:set>
                                      <p:cBhvr>
                                        <p:cTn id="54" dur="1" fill="hold">
                                          <p:stCondLst>
                                            <p:cond delay="0"/>
                                          </p:stCondLst>
                                        </p:cTn>
                                        <p:tgtEl>
                                          <p:spTgt spid="5138"/>
                                        </p:tgtEl>
                                        <p:attrNameLst>
                                          <p:attrName>style.visibility</p:attrName>
                                        </p:attrNameLst>
                                      </p:cBhvr>
                                      <p:to>
                                        <p:strVal val="visible"/>
                                      </p:to>
                                    </p:set>
                                    <p:animEffect transition="in" filter="blinds(horizontal)">
                                      <p:cBhvr>
                                        <p:cTn id="55" dur="500"/>
                                        <p:tgtEl>
                                          <p:spTgt spid="5138"/>
                                        </p:tgtEl>
                                      </p:cBhvr>
                                    </p:animEffect>
                                  </p:childTnLst>
                                </p:cTn>
                              </p:par>
                              <p:par>
                                <p:cTn id="56" presetID="3" presetClass="entr" presetSubtype="10" fill="hold" nodeType="withEffect">
                                  <p:stCondLst>
                                    <p:cond delay="0"/>
                                  </p:stCondLst>
                                  <p:childTnLst>
                                    <p:set>
                                      <p:cBhvr>
                                        <p:cTn id="57" dur="1" fill="hold">
                                          <p:stCondLst>
                                            <p:cond delay="0"/>
                                          </p:stCondLst>
                                        </p:cTn>
                                        <p:tgtEl>
                                          <p:spTgt spid="5145"/>
                                        </p:tgtEl>
                                        <p:attrNameLst>
                                          <p:attrName>style.visibility</p:attrName>
                                        </p:attrNameLst>
                                      </p:cBhvr>
                                      <p:to>
                                        <p:strVal val="visible"/>
                                      </p:to>
                                    </p:set>
                                    <p:animEffect transition="in" filter="blinds(horizontal)">
                                      <p:cBhvr>
                                        <p:cTn id="58" dur="500"/>
                                        <p:tgtEl>
                                          <p:spTgt spid="514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5151"/>
                                        </p:tgtEl>
                                        <p:attrNameLst>
                                          <p:attrName>style.visibility</p:attrName>
                                        </p:attrNameLst>
                                      </p:cBhvr>
                                      <p:to>
                                        <p:strVal val="visible"/>
                                      </p:to>
                                    </p:set>
                                    <p:animEffect transition="in" filter="blinds(horizontal)">
                                      <p:cBhvr>
                                        <p:cTn id="63" dur="500"/>
                                        <p:tgtEl>
                                          <p:spTgt spid="5151"/>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2" fill="hold" grpId="0" nodeType="clickEffect">
                                  <p:stCondLst>
                                    <p:cond delay="0"/>
                                  </p:stCondLst>
                                  <p:childTnLst>
                                    <p:set>
                                      <p:cBhvr>
                                        <p:cTn id="67" dur="1" fill="hold">
                                          <p:stCondLst>
                                            <p:cond delay="0"/>
                                          </p:stCondLst>
                                        </p:cTn>
                                        <p:tgtEl>
                                          <p:spTgt spid="5160"/>
                                        </p:tgtEl>
                                        <p:attrNameLst>
                                          <p:attrName>style.visibility</p:attrName>
                                        </p:attrNameLst>
                                      </p:cBhvr>
                                      <p:to>
                                        <p:strVal val="visible"/>
                                      </p:to>
                                    </p:set>
                                    <p:animEffect transition="in" filter="wipe(right)">
                                      <p:cBhvr>
                                        <p:cTn id="68" dur="500"/>
                                        <p:tgtEl>
                                          <p:spTgt spid="5160"/>
                                        </p:tgtEl>
                                      </p:cBhvr>
                                    </p:animEffect>
                                  </p:childTnLst>
                                </p:cTn>
                              </p:par>
                              <p:par>
                                <p:cTn id="69" presetID="22" presetClass="entr" presetSubtype="2" fill="hold" nodeType="withEffect">
                                  <p:stCondLst>
                                    <p:cond delay="0"/>
                                  </p:stCondLst>
                                  <p:childTnLst>
                                    <p:set>
                                      <p:cBhvr>
                                        <p:cTn id="70" dur="1" fill="hold">
                                          <p:stCondLst>
                                            <p:cond delay="0"/>
                                          </p:stCondLst>
                                        </p:cTn>
                                        <p:tgtEl>
                                          <p:spTgt spid="5161"/>
                                        </p:tgtEl>
                                        <p:attrNameLst>
                                          <p:attrName>style.visibility</p:attrName>
                                        </p:attrNameLst>
                                      </p:cBhvr>
                                      <p:to>
                                        <p:strVal val="visible"/>
                                      </p:to>
                                    </p:set>
                                    <p:animEffect transition="in" filter="wipe(right)">
                                      <p:cBhvr>
                                        <p:cTn id="71" dur="500"/>
                                        <p:tgtEl>
                                          <p:spTgt spid="5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4" grpId="0" animBg="1" autoUpdateAnimBg="0"/>
      <p:bldP spid="5125" grpId="0" autoUpdateAnimBg="0"/>
      <p:bldP spid="5126" grpId="0" animBg="1" autoUpdateAnimBg="0"/>
      <p:bldP spid="5132" grpId="0" autoUpdateAnimBg="0"/>
      <p:bldP spid="5144" grpId="0" autoUpdateAnimBg="0"/>
      <p:bldP spid="5150" grpId="0" autoUpdateAnimBg="0"/>
      <p:bldP spid="5151" grpId="0" autoUpdateAnimBg="0"/>
      <p:bldP spid="5160" grpId="0" animBg="1" autoUpdateAnimBg="0"/>
      <p:bldP spid="516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468313" y="404813"/>
            <a:ext cx="6130925" cy="850900"/>
          </a:xfrm>
        </p:spPr>
        <p:txBody>
          <a:bodyPr/>
          <a:lstStyle/>
          <a:p>
            <a:pPr eaLnBrk="1" hangingPunct="1"/>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二、探究新知</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pic>
        <p:nvPicPr>
          <p:cNvPr id="6147" name="Picture 20" descr="男天使副本"/>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825" y="1341438"/>
            <a:ext cx="1512888"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AutoShape 27"/>
          <p:cNvSpPr>
            <a:spLocks noChangeArrowheads="1"/>
          </p:cNvSpPr>
          <p:nvPr/>
        </p:nvSpPr>
        <p:spPr bwMode="auto">
          <a:xfrm>
            <a:off x="1979613" y="1628775"/>
            <a:ext cx="4537075" cy="936625"/>
          </a:xfrm>
          <a:prstGeom prst="wedgeRoundRectCallout">
            <a:avLst>
              <a:gd name="adj1" fmla="val -59375"/>
              <a:gd name="adj2" fmla="val 44069"/>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观察一下，上面的图和下面的算式有什么关系？把算式补充完整。</a:t>
            </a:r>
          </a:p>
        </p:txBody>
      </p:sp>
      <p:grpSp>
        <p:nvGrpSpPr>
          <p:cNvPr id="6149" name="Group 5"/>
          <p:cNvGrpSpPr>
            <a:grpSpLocks/>
          </p:cNvGrpSpPr>
          <p:nvPr/>
        </p:nvGrpSpPr>
        <p:grpSpPr bwMode="auto">
          <a:xfrm>
            <a:off x="395288" y="4868863"/>
            <a:ext cx="6264275" cy="1800225"/>
            <a:chOff x="0" y="0"/>
            <a:chExt cx="3946" cy="1134"/>
          </a:xfrm>
        </p:grpSpPr>
        <p:sp>
          <p:nvSpPr>
            <p:cNvPr id="6150" name="AutoShape 27"/>
            <p:cNvSpPr>
              <a:spLocks noChangeArrowheads="1"/>
            </p:cNvSpPr>
            <p:nvPr/>
          </p:nvSpPr>
          <p:spPr bwMode="auto">
            <a:xfrm>
              <a:off x="907" y="0"/>
              <a:ext cx="3039" cy="590"/>
            </a:xfrm>
            <a:prstGeom prst="wedgeRoundRectCallout">
              <a:avLst>
                <a:gd name="adj1" fmla="val -56352"/>
                <a:gd name="adj2" fmla="val 28644"/>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我发现，从</a:t>
              </a:r>
              <a:r>
                <a:rPr lang="en-US" altLang="zh-CN"/>
                <a:t>1</a:t>
              </a:r>
              <a:r>
                <a:rPr lang="zh-CN" altLang="en-US"/>
                <a:t>开始的连续奇数的和正好</a:t>
              </a:r>
            </a:p>
            <a:p>
              <a:pPr>
                <a:lnSpc>
                  <a:spcPct val="120000"/>
                </a:lnSpc>
              </a:pPr>
              <a:r>
                <a:rPr lang="zh-CN" altLang="en-US"/>
                <a:t>是这串数个数的平方。</a:t>
              </a:r>
            </a:p>
          </p:txBody>
        </p:sp>
        <p:pic>
          <p:nvPicPr>
            <p:cNvPr id="6151" name="Picture 7" descr="黄色衣服女孩"/>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6"/>
              <a:ext cx="755" cy="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52" name="矩形 3"/>
          <p:cNvSpPr>
            <a:spLocks noChangeArrowheads="1"/>
          </p:cNvSpPr>
          <p:nvPr/>
        </p:nvSpPr>
        <p:spPr bwMode="auto">
          <a:xfrm>
            <a:off x="1177925" y="2879725"/>
            <a:ext cx="442913" cy="444500"/>
          </a:xfrm>
          <a:prstGeom prst="rect">
            <a:avLst/>
          </a:prstGeom>
          <a:solidFill>
            <a:srgbClr val="FFFFCC"/>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53" name="矩形 28"/>
          <p:cNvSpPr>
            <a:spLocks noChangeArrowheads="1"/>
          </p:cNvSpPr>
          <p:nvPr/>
        </p:nvSpPr>
        <p:spPr bwMode="auto">
          <a:xfrm>
            <a:off x="3986213" y="2884488"/>
            <a:ext cx="442912" cy="444500"/>
          </a:xfrm>
          <a:prstGeom prst="rect">
            <a:avLst/>
          </a:prstGeom>
          <a:solidFill>
            <a:srgbClr val="FFFFCC"/>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nvGrpSpPr>
          <p:cNvPr id="6154" name="Group 10"/>
          <p:cNvGrpSpPr>
            <a:grpSpLocks/>
          </p:cNvGrpSpPr>
          <p:nvPr/>
        </p:nvGrpSpPr>
        <p:grpSpPr bwMode="auto">
          <a:xfrm>
            <a:off x="3541713" y="2884488"/>
            <a:ext cx="887412" cy="889000"/>
            <a:chOff x="0" y="0"/>
            <a:chExt cx="888268" cy="888268"/>
          </a:xfrm>
        </p:grpSpPr>
        <p:sp>
          <p:nvSpPr>
            <p:cNvPr id="6155" name="矩形 29"/>
            <p:cNvSpPr>
              <a:spLocks noChangeArrowheads="1"/>
            </p:cNvSpPr>
            <p:nvPr/>
          </p:nvSpPr>
          <p:spPr bwMode="auto">
            <a:xfrm>
              <a:off x="0" y="0"/>
              <a:ext cx="444929"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56" name="矩形 30"/>
            <p:cNvSpPr>
              <a:spLocks noChangeArrowheads="1"/>
            </p:cNvSpPr>
            <p:nvPr/>
          </p:nvSpPr>
          <p:spPr bwMode="auto">
            <a:xfrm>
              <a:off x="0" y="444134"/>
              <a:ext cx="444929"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57" name="矩形 32"/>
            <p:cNvSpPr>
              <a:spLocks noChangeArrowheads="1"/>
            </p:cNvSpPr>
            <p:nvPr/>
          </p:nvSpPr>
          <p:spPr bwMode="auto">
            <a:xfrm>
              <a:off x="444929" y="444134"/>
              <a:ext cx="443339"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grpSp>
        <p:nvGrpSpPr>
          <p:cNvPr id="6158" name="Group 14"/>
          <p:cNvGrpSpPr>
            <a:grpSpLocks/>
          </p:cNvGrpSpPr>
          <p:nvPr/>
        </p:nvGrpSpPr>
        <p:grpSpPr bwMode="auto">
          <a:xfrm>
            <a:off x="6434138" y="2887663"/>
            <a:ext cx="1333500" cy="1333500"/>
            <a:chOff x="0" y="0"/>
            <a:chExt cx="1332402" cy="1333199"/>
          </a:xfrm>
        </p:grpSpPr>
        <p:sp>
          <p:nvSpPr>
            <p:cNvPr id="6159" name="矩形 62"/>
            <p:cNvSpPr>
              <a:spLocks noChangeArrowheads="1"/>
            </p:cNvSpPr>
            <p:nvPr/>
          </p:nvSpPr>
          <p:spPr bwMode="auto">
            <a:xfrm>
              <a:off x="0" y="0"/>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60" name="矩形 63"/>
            <p:cNvSpPr>
              <a:spLocks noChangeArrowheads="1"/>
            </p:cNvSpPr>
            <p:nvPr/>
          </p:nvSpPr>
          <p:spPr bwMode="auto">
            <a:xfrm>
              <a:off x="763" y="445700"/>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61" name="矩形 64"/>
            <p:cNvSpPr>
              <a:spLocks noChangeArrowheads="1"/>
            </p:cNvSpPr>
            <p:nvPr/>
          </p:nvSpPr>
          <p:spPr bwMode="auto">
            <a:xfrm>
              <a:off x="142" y="889065"/>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62" name="矩形 65"/>
            <p:cNvSpPr>
              <a:spLocks noChangeArrowheads="1"/>
            </p:cNvSpPr>
            <p:nvPr/>
          </p:nvSpPr>
          <p:spPr bwMode="auto">
            <a:xfrm>
              <a:off x="444134" y="888914"/>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63" name="矩形 66"/>
            <p:cNvSpPr>
              <a:spLocks noChangeArrowheads="1"/>
            </p:cNvSpPr>
            <p:nvPr/>
          </p:nvSpPr>
          <p:spPr bwMode="auto">
            <a:xfrm>
              <a:off x="888268" y="888914"/>
              <a:ext cx="444134" cy="444134"/>
            </a:xfrm>
            <a:prstGeom prst="rect">
              <a:avLst/>
            </a:prstGeom>
            <a:solidFill>
              <a:srgbClr val="FFCCFF"/>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sp>
        <p:nvSpPr>
          <p:cNvPr id="6164" name="TextBox 67"/>
          <p:cNvSpPr txBox="1">
            <a:spLocks noChangeArrowheads="1"/>
          </p:cNvSpPr>
          <p:nvPr/>
        </p:nvSpPr>
        <p:spPr bwMode="auto">
          <a:xfrm>
            <a:off x="6084888" y="4340225"/>
            <a:ext cx="936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t>1 </a:t>
            </a:r>
            <a:r>
              <a:rPr lang="zh-CN" altLang="en-US"/>
              <a:t>＋</a:t>
            </a:r>
            <a:r>
              <a:rPr lang="en-US" altLang="zh-CN"/>
              <a:t>3</a:t>
            </a:r>
            <a:endParaRPr lang="zh-CN" altLang="en-US"/>
          </a:p>
        </p:txBody>
      </p:sp>
      <p:grpSp>
        <p:nvGrpSpPr>
          <p:cNvPr id="6165" name="Group 21"/>
          <p:cNvGrpSpPr>
            <a:grpSpLocks/>
          </p:cNvGrpSpPr>
          <p:nvPr/>
        </p:nvGrpSpPr>
        <p:grpSpPr bwMode="auto">
          <a:xfrm>
            <a:off x="6732588" y="4221163"/>
            <a:ext cx="1587500" cy="576262"/>
            <a:chOff x="0" y="0"/>
            <a:chExt cx="1587865" cy="575339"/>
          </a:xfrm>
        </p:grpSpPr>
        <p:sp>
          <p:nvSpPr>
            <p:cNvPr id="6166" name="TextBox 69"/>
            <p:cNvSpPr txBox="1">
              <a:spLocks noChangeArrowheads="1"/>
            </p:cNvSpPr>
            <p:nvPr/>
          </p:nvSpPr>
          <p:spPr bwMode="auto">
            <a:xfrm>
              <a:off x="0" y="118872"/>
              <a:ext cx="1241710" cy="456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a:t>
              </a:r>
              <a:r>
                <a:rPr lang="en-US" altLang="zh-CN"/>
                <a:t>5 </a:t>
              </a:r>
              <a:r>
                <a:rPr lang="zh-CN" altLang="en-US"/>
                <a:t>＝</a:t>
              </a:r>
            </a:p>
          </p:txBody>
        </p:sp>
        <p:grpSp>
          <p:nvGrpSpPr>
            <p:cNvPr id="6167" name="Group 23"/>
            <p:cNvGrpSpPr>
              <a:grpSpLocks/>
            </p:cNvGrpSpPr>
            <p:nvPr/>
          </p:nvGrpSpPr>
          <p:grpSpPr bwMode="auto">
            <a:xfrm>
              <a:off x="503354" y="0"/>
              <a:ext cx="1084511" cy="569000"/>
              <a:chOff x="0" y="0"/>
              <a:chExt cx="2017530" cy="568998"/>
            </a:xfrm>
          </p:grpSpPr>
          <p:sp>
            <p:nvSpPr>
              <p:cNvPr id="6168" name="TextBox 71"/>
              <p:cNvSpPr txBox="1">
                <a:spLocks noChangeArrowheads="1"/>
              </p:cNvSpPr>
              <p:nvPr/>
            </p:nvSpPr>
            <p:spPr bwMode="auto">
              <a:xfrm>
                <a:off x="0" y="112532"/>
                <a:ext cx="2017530" cy="45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 （    ）</a:t>
                </a:r>
                <a:endParaRPr lang="zh-CN" altLang="en-US" baseline="30000"/>
              </a:p>
            </p:txBody>
          </p:sp>
          <p:sp>
            <p:nvSpPr>
              <p:cNvPr id="6169" name="TextBox 72"/>
              <p:cNvSpPr txBox="1">
                <a:spLocks noChangeArrowheads="1"/>
              </p:cNvSpPr>
              <p:nvPr/>
            </p:nvSpPr>
            <p:spPr bwMode="auto">
              <a:xfrm>
                <a:off x="1362183" y="0"/>
                <a:ext cx="504794" cy="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1600"/>
                  <a:t>2</a:t>
                </a:r>
                <a:endParaRPr lang="zh-CN" altLang="en-US" sz="1600"/>
              </a:p>
            </p:txBody>
          </p:sp>
        </p:grpSp>
      </p:grpSp>
      <p:sp>
        <p:nvSpPr>
          <p:cNvPr id="6170" name="TextBox 78"/>
          <p:cNvSpPr txBox="1">
            <a:spLocks noChangeArrowheads="1"/>
          </p:cNvSpPr>
          <p:nvPr/>
        </p:nvSpPr>
        <p:spPr bwMode="auto">
          <a:xfrm>
            <a:off x="7635875" y="4340225"/>
            <a:ext cx="503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3</a:t>
            </a:r>
            <a:endParaRPr lang="zh-CN" altLang="en-US">
              <a:solidFill>
                <a:srgbClr val="FF0000"/>
              </a:solidFill>
            </a:endParaRPr>
          </a:p>
        </p:txBody>
      </p:sp>
      <p:grpSp>
        <p:nvGrpSpPr>
          <p:cNvPr id="6171" name="Group 27"/>
          <p:cNvGrpSpPr>
            <a:grpSpLocks/>
          </p:cNvGrpSpPr>
          <p:nvPr/>
        </p:nvGrpSpPr>
        <p:grpSpPr bwMode="auto">
          <a:xfrm>
            <a:off x="6875463" y="2889250"/>
            <a:ext cx="889000" cy="889000"/>
            <a:chOff x="0" y="0"/>
            <a:chExt cx="888268" cy="888268"/>
          </a:xfrm>
        </p:grpSpPr>
        <p:sp>
          <p:nvSpPr>
            <p:cNvPr id="6172" name="矩形 54"/>
            <p:cNvSpPr>
              <a:spLocks noChangeArrowheads="1"/>
            </p:cNvSpPr>
            <p:nvPr/>
          </p:nvSpPr>
          <p:spPr bwMode="auto">
            <a:xfrm>
              <a:off x="444134" y="0"/>
              <a:ext cx="444134" cy="444134"/>
            </a:xfrm>
            <a:prstGeom prst="rect">
              <a:avLst/>
            </a:prstGeom>
            <a:solidFill>
              <a:srgbClr val="FFFFCC"/>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nvGrpSpPr>
            <p:cNvPr id="6173" name="Group 29"/>
            <p:cNvGrpSpPr>
              <a:grpSpLocks/>
            </p:cNvGrpSpPr>
            <p:nvPr/>
          </p:nvGrpSpPr>
          <p:grpSpPr bwMode="auto">
            <a:xfrm>
              <a:off x="0" y="0"/>
              <a:ext cx="888268" cy="888268"/>
              <a:chOff x="0" y="0"/>
              <a:chExt cx="888268" cy="888268"/>
            </a:xfrm>
          </p:grpSpPr>
          <p:sp>
            <p:nvSpPr>
              <p:cNvPr id="6174" name="矩形 56"/>
              <p:cNvSpPr>
                <a:spLocks noChangeArrowheads="1"/>
              </p:cNvSpPr>
              <p:nvPr/>
            </p:nvSpPr>
            <p:spPr bwMode="auto">
              <a:xfrm>
                <a:off x="0" y="0"/>
                <a:ext cx="444134"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75" name="矩形 57"/>
              <p:cNvSpPr>
                <a:spLocks noChangeArrowheads="1"/>
              </p:cNvSpPr>
              <p:nvPr/>
            </p:nvSpPr>
            <p:spPr bwMode="auto">
              <a:xfrm>
                <a:off x="0" y="444134"/>
                <a:ext cx="444134"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sp>
            <p:nvSpPr>
              <p:cNvPr id="6176" name="矩形 58"/>
              <p:cNvSpPr>
                <a:spLocks noChangeArrowheads="1"/>
              </p:cNvSpPr>
              <p:nvPr/>
            </p:nvSpPr>
            <p:spPr bwMode="auto">
              <a:xfrm>
                <a:off x="444134" y="444134"/>
                <a:ext cx="444134" cy="444134"/>
              </a:xfrm>
              <a:prstGeom prst="rect">
                <a:avLst/>
              </a:prstGeom>
              <a:solidFill>
                <a:srgbClr val="A3A3E0"/>
              </a:solidFill>
              <a:ln w="15875" cmpd="sng">
                <a:solidFill>
                  <a:schemeClr val="tx1"/>
                </a:solidFill>
                <a:miter lim="800000"/>
                <a:headEnd/>
                <a:tailEnd/>
              </a:ln>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grpSp>
      <p:sp>
        <p:nvSpPr>
          <p:cNvPr id="6177" name="TextBox 44"/>
          <p:cNvSpPr txBox="1">
            <a:spLocks noChangeArrowheads="1"/>
          </p:cNvSpPr>
          <p:nvPr/>
        </p:nvSpPr>
        <p:spPr bwMode="auto">
          <a:xfrm>
            <a:off x="3276600" y="4343400"/>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t>1</a:t>
            </a:r>
            <a:endParaRPr lang="zh-CN" altLang="en-US" baseline="30000"/>
          </a:p>
        </p:txBody>
      </p:sp>
      <p:grpSp>
        <p:nvGrpSpPr>
          <p:cNvPr id="6178" name="Group 34"/>
          <p:cNvGrpSpPr>
            <a:grpSpLocks/>
          </p:cNvGrpSpPr>
          <p:nvPr/>
        </p:nvGrpSpPr>
        <p:grpSpPr bwMode="auto">
          <a:xfrm>
            <a:off x="3419475" y="4221163"/>
            <a:ext cx="1587500" cy="814387"/>
            <a:chOff x="0" y="0"/>
            <a:chExt cx="1587865" cy="812771"/>
          </a:xfrm>
        </p:grpSpPr>
        <p:sp>
          <p:nvSpPr>
            <p:cNvPr id="6179" name="TextBox 36"/>
            <p:cNvSpPr txBox="1">
              <a:spLocks noChangeArrowheads="1"/>
            </p:cNvSpPr>
            <p:nvPr/>
          </p:nvSpPr>
          <p:spPr bwMode="auto">
            <a:xfrm>
              <a:off x="0" y="118826"/>
              <a:ext cx="1241710" cy="693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a:t>
              </a:r>
              <a:r>
                <a:rPr lang="en-US" altLang="zh-CN"/>
                <a:t>3</a:t>
              </a:r>
              <a:r>
                <a:rPr lang="zh-CN" altLang="en-US"/>
                <a:t>＝</a:t>
              </a:r>
            </a:p>
            <a:p>
              <a:pPr>
                <a:lnSpc>
                  <a:spcPct val="120000"/>
                </a:lnSpc>
              </a:pPr>
              <a:endParaRPr lang="zh-CN" altLang="en-US" baseline="30000"/>
            </a:p>
          </p:txBody>
        </p:sp>
        <p:grpSp>
          <p:nvGrpSpPr>
            <p:cNvPr id="6180" name="Group 36"/>
            <p:cNvGrpSpPr>
              <a:grpSpLocks/>
            </p:cNvGrpSpPr>
            <p:nvPr/>
          </p:nvGrpSpPr>
          <p:grpSpPr bwMode="auto">
            <a:xfrm>
              <a:off x="503353" y="0"/>
              <a:ext cx="1084512" cy="568781"/>
              <a:chOff x="0" y="0"/>
              <a:chExt cx="2017532" cy="568779"/>
            </a:xfrm>
          </p:grpSpPr>
          <p:sp>
            <p:nvSpPr>
              <p:cNvPr id="6181" name="TextBox 49"/>
              <p:cNvSpPr txBox="1">
                <a:spLocks noChangeArrowheads="1"/>
              </p:cNvSpPr>
              <p:nvPr/>
            </p:nvSpPr>
            <p:spPr bwMode="auto">
              <a:xfrm>
                <a:off x="0" y="112488"/>
                <a:ext cx="2017532" cy="456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 （</a:t>
                </a:r>
                <a:r>
                  <a:rPr lang="zh-CN" altLang="en-US">
                    <a:solidFill>
                      <a:srgbClr val="7575D1"/>
                    </a:solidFill>
                  </a:rPr>
                  <a:t>    </a:t>
                </a:r>
                <a:r>
                  <a:rPr lang="zh-CN" altLang="en-US"/>
                  <a:t>）</a:t>
                </a:r>
                <a:endParaRPr lang="zh-CN" altLang="en-US" baseline="30000"/>
              </a:p>
            </p:txBody>
          </p:sp>
          <p:sp>
            <p:nvSpPr>
              <p:cNvPr id="6182" name="TextBox 50"/>
              <p:cNvSpPr txBox="1">
                <a:spLocks noChangeArrowheads="1"/>
              </p:cNvSpPr>
              <p:nvPr/>
            </p:nvSpPr>
            <p:spPr bwMode="auto">
              <a:xfrm>
                <a:off x="1362185" y="0"/>
                <a:ext cx="504794" cy="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1600"/>
                  <a:t>2</a:t>
                </a:r>
                <a:endParaRPr lang="zh-CN" altLang="en-US" sz="1600"/>
              </a:p>
            </p:txBody>
          </p:sp>
        </p:grpSp>
      </p:grpSp>
      <p:sp>
        <p:nvSpPr>
          <p:cNvPr id="6183" name="TextBox 77"/>
          <p:cNvSpPr txBox="1">
            <a:spLocks noChangeArrowheads="1"/>
          </p:cNvSpPr>
          <p:nvPr/>
        </p:nvSpPr>
        <p:spPr bwMode="auto">
          <a:xfrm>
            <a:off x="4338638" y="4327525"/>
            <a:ext cx="504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2</a:t>
            </a:r>
            <a:endParaRPr lang="zh-CN" altLang="en-US">
              <a:solidFill>
                <a:srgbClr val="FF0000"/>
              </a:solidFill>
            </a:endParaRPr>
          </a:p>
        </p:txBody>
      </p:sp>
      <p:sp>
        <p:nvSpPr>
          <p:cNvPr id="6184" name="TextBox 46"/>
          <p:cNvSpPr txBox="1">
            <a:spLocks noChangeArrowheads="1"/>
          </p:cNvSpPr>
          <p:nvPr/>
        </p:nvSpPr>
        <p:spPr bwMode="auto">
          <a:xfrm>
            <a:off x="1200150" y="4329113"/>
            <a:ext cx="1084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 </a:t>
            </a:r>
            <a:r>
              <a:rPr lang="zh-CN" altLang="en-US">
                <a:solidFill>
                  <a:srgbClr val="7575D1"/>
                </a:solidFill>
              </a:rPr>
              <a:t>  </a:t>
            </a:r>
            <a:r>
              <a:rPr lang="zh-CN" altLang="en-US"/>
              <a:t> ）</a:t>
            </a:r>
            <a:endParaRPr lang="zh-CN" altLang="en-US" baseline="30000"/>
          </a:p>
        </p:txBody>
      </p:sp>
      <p:sp>
        <p:nvSpPr>
          <p:cNvPr id="6185" name="TextBox 19"/>
          <p:cNvSpPr txBox="1">
            <a:spLocks noChangeArrowheads="1"/>
          </p:cNvSpPr>
          <p:nvPr/>
        </p:nvSpPr>
        <p:spPr bwMode="auto">
          <a:xfrm>
            <a:off x="1535113" y="4322763"/>
            <a:ext cx="43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1</a:t>
            </a:r>
            <a:endParaRPr lang="zh-CN" altLang="en-US">
              <a:solidFill>
                <a:srgbClr val="FF0000"/>
              </a:solidFill>
            </a:endParaRPr>
          </a:p>
        </p:txBody>
      </p:sp>
      <p:sp>
        <p:nvSpPr>
          <p:cNvPr id="6186" name="TextBox 39"/>
          <p:cNvSpPr txBox="1">
            <a:spLocks noChangeArrowheads="1"/>
          </p:cNvSpPr>
          <p:nvPr/>
        </p:nvSpPr>
        <p:spPr bwMode="auto">
          <a:xfrm>
            <a:off x="900113" y="4313238"/>
            <a:ext cx="7635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t>1</a:t>
            </a:r>
            <a:r>
              <a:rPr lang="zh-CN" altLang="en-US"/>
              <a:t>＝</a:t>
            </a:r>
            <a:endParaRPr lang="zh-CN" altLang="en-US" baseline="30000"/>
          </a:p>
        </p:txBody>
      </p:sp>
      <p:sp>
        <p:nvSpPr>
          <p:cNvPr id="6187" name="TextBox 47"/>
          <p:cNvSpPr txBox="1">
            <a:spLocks noChangeArrowheads="1"/>
          </p:cNvSpPr>
          <p:nvPr/>
        </p:nvSpPr>
        <p:spPr bwMode="auto">
          <a:xfrm>
            <a:off x="1878013" y="4168775"/>
            <a:ext cx="27146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1600"/>
              <a:t>2</a:t>
            </a:r>
            <a:endParaRPr lang="zh-CN" altLang="en-US" sz="1600"/>
          </a:p>
        </p:txBody>
      </p:sp>
      <p:sp>
        <p:nvSpPr>
          <p:cNvPr id="6188" name="Rectangle 44"/>
          <p:cNvSpPr>
            <a:spLocks noChangeArrowheads="1"/>
          </p:cNvSpPr>
          <p:nvPr/>
        </p:nvSpPr>
        <p:spPr bwMode="auto">
          <a:xfrm>
            <a:off x="2044700" y="34829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6189" name="Rectangle 45"/>
          <p:cNvSpPr>
            <a:spLocks noChangeArrowheads="1"/>
          </p:cNvSpPr>
          <p:nvPr/>
        </p:nvSpPr>
        <p:spPr bwMode="auto">
          <a:xfrm>
            <a:off x="2260600" y="36988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6190" name="Rectangle 46"/>
          <p:cNvSpPr>
            <a:spLocks noChangeArrowheads="1"/>
          </p:cNvSpPr>
          <p:nvPr/>
        </p:nvSpPr>
        <p:spPr bwMode="auto">
          <a:xfrm>
            <a:off x="2476500" y="39147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
        <p:nvSpPr>
          <p:cNvPr id="6191" name="Rectangle 47"/>
          <p:cNvSpPr>
            <a:spLocks noChangeArrowheads="1"/>
          </p:cNvSpPr>
          <p:nvPr/>
        </p:nvSpPr>
        <p:spPr bwMode="auto">
          <a:xfrm>
            <a:off x="2692400" y="4130675"/>
            <a:ext cx="666750" cy="1285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en-US" sz="200">
                <a:solidFill>
                  <a:schemeClr val="bg1"/>
                </a:solidFill>
              </a:rPr>
              <a:t>绿色圃中小学教育网</a:t>
            </a:r>
            <a:r>
              <a:rPr lang="en-US" altLang="zh-CN" sz="200">
                <a:solidFill>
                  <a:schemeClr val="bg1"/>
                </a:solidFill>
              </a:rPr>
              <a:t>http://www.lspjy.com</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wipe(left)">
                                      <p:cBhvr>
                                        <p:cTn id="7"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611188" y="2708275"/>
            <a:ext cx="4321175" cy="64135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sz="3000"/>
              <a:t>1</a:t>
            </a:r>
            <a:r>
              <a:rPr lang="zh-CN" altLang="en-US" sz="3000"/>
              <a:t>＋</a:t>
            </a:r>
            <a:r>
              <a:rPr lang="en-US" altLang="zh-CN" sz="3000"/>
              <a:t>3</a:t>
            </a:r>
            <a:r>
              <a:rPr lang="zh-CN" altLang="en-US" sz="3000"/>
              <a:t>＋</a:t>
            </a:r>
            <a:r>
              <a:rPr lang="en-US" altLang="zh-CN" sz="3000"/>
              <a:t>5</a:t>
            </a:r>
            <a:r>
              <a:rPr lang="zh-CN" altLang="en-US" sz="3000"/>
              <a:t>＋</a:t>
            </a:r>
            <a:r>
              <a:rPr lang="en-US" altLang="zh-CN" sz="3000"/>
              <a:t>7</a:t>
            </a:r>
            <a:r>
              <a:rPr lang="zh-CN" altLang="en-US" sz="3000"/>
              <a:t>＝（    ）</a:t>
            </a:r>
            <a:endParaRPr lang="en-US" altLang="zh-CN" sz="3000"/>
          </a:p>
        </p:txBody>
      </p:sp>
      <p:sp>
        <p:nvSpPr>
          <p:cNvPr id="7171" name="Text Box 3"/>
          <p:cNvSpPr txBox="1">
            <a:spLocks noChangeArrowheads="1"/>
          </p:cNvSpPr>
          <p:nvPr/>
        </p:nvSpPr>
        <p:spPr bwMode="auto">
          <a:xfrm>
            <a:off x="582613" y="3651250"/>
            <a:ext cx="6581775" cy="64135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sz="3000"/>
              <a:t>1</a:t>
            </a:r>
            <a:r>
              <a:rPr lang="zh-CN" altLang="en-US" sz="3000"/>
              <a:t>＋</a:t>
            </a:r>
            <a:r>
              <a:rPr lang="en-US" altLang="zh-CN" sz="3000"/>
              <a:t>3</a:t>
            </a:r>
            <a:r>
              <a:rPr lang="zh-CN" altLang="en-US" sz="3000"/>
              <a:t>＋</a:t>
            </a:r>
            <a:r>
              <a:rPr lang="en-US" altLang="zh-CN" sz="3000"/>
              <a:t>5</a:t>
            </a:r>
            <a:r>
              <a:rPr lang="zh-CN" altLang="en-US" sz="3000"/>
              <a:t>＋</a:t>
            </a:r>
            <a:r>
              <a:rPr lang="en-US" altLang="zh-CN" sz="3000"/>
              <a:t>7</a:t>
            </a:r>
            <a:r>
              <a:rPr lang="zh-CN" altLang="en-US" sz="3000"/>
              <a:t>＋</a:t>
            </a:r>
            <a:r>
              <a:rPr lang="en-US" altLang="zh-CN" sz="3000"/>
              <a:t>9</a:t>
            </a:r>
            <a:r>
              <a:rPr lang="zh-CN" altLang="en-US" sz="3000"/>
              <a:t>＋</a:t>
            </a:r>
            <a:r>
              <a:rPr lang="en-US" altLang="zh-CN" sz="3000"/>
              <a:t>11</a:t>
            </a:r>
            <a:r>
              <a:rPr lang="zh-CN" altLang="en-US" sz="3000"/>
              <a:t>＋</a:t>
            </a:r>
            <a:r>
              <a:rPr lang="en-US" altLang="zh-CN" sz="3000"/>
              <a:t>13</a:t>
            </a:r>
            <a:r>
              <a:rPr lang="en-US" altLang="zh-CN"/>
              <a:t> </a:t>
            </a:r>
            <a:r>
              <a:rPr lang="zh-CN" altLang="en-US" sz="3000"/>
              <a:t>＝（    ）</a:t>
            </a:r>
            <a:endParaRPr lang="en-US" altLang="zh-CN" sz="3000"/>
          </a:p>
        </p:txBody>
      </p:sp>
      <p:sp>
        <p:nvSpPr>
          <p:cNvPr id="7172" name="TextBox 3"/>
          <p:cNvSpPr txBox="1">
            <a:spLocks noChangeArrowheads="1"/>
          </p:cNvSpPr>
          <p:nvPr/>
        </p:nvSpPr>
        <p:spPr bwMode="auto">
          <a:xfrm>
            <a:off x="611188" y="1557338"/>
            <a:ext cx="73898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1. </a:t>
            </a:r>
            <a:r>
              <a:rPr lang="zh-CN" altLang="en-US" sz="3000">
                <a:latin typeface="宋体" pitchFamily="2" charset="-122"/>
              </a:rPr>
              <a:t>你能利用规律直接写一写吗？</a:t>
            </a:r>
          </a:p>
        </p:txBody>
      </p:sp>
      <p:sp>
        <p:nvSpPr>
          <p:cNvPr id="7173" name="TextBox 22"/>
          <p:cNvSpPr txBox="1">
            <a:spLocks noChangeArrowheads="1"/>
          </p:cNvSpPr>
          <p:nvPr/>
        </p:nvSpPr>
        <p:spPr bwMode="auto">
          <a:xfrm>
            <a:off x="3492500" y="2716213"/>
            <a:ext cx="43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solidFill>
                  <a:srgbClr val="FF0000"/>
                </a:solidFill>
              </a:rPr>
              <a:t>4</a:t>
            </a:r>
            <a:endParaRPr lang="zh-CN" altLang="en-US" sz="3000">
              <a:solidFill>
                <a:srgbClr val="FF0000"/>
              </a:solidFill>
            </a:endParaRPr>
          </a:p>
        </p:txBody>
      </p:sp>
      <p:sp>
        <p:nvSpPr>
          <p:cNvPr id="7174" name="TextBox 23"/>
          <p:cNvSpPr txBox="1">
            <a:spLocks noChangeArrowheads="1"/>
          </p:cNvSpPr>
          <p:nvPr/>
        </p:nvSpPr>
        <p:spPr bwMode="auto">
          <a:xfrm>
            <a:off x="5807075" y="3654425"/>
            <a:ext cx="4333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solidFill>
                  <a:srgbClr val="FF0000"/>
                </a:solidFill>
              </a:rPr>
              <a:t>7</a:t>
            </a:r>
            <a:endParaRPr lang="zh-CN" altLang="en-US" sz="3000">
              <a:solidFill>
                <a:srgbClr val="FF0000"/>
              </a:solidFill>
            </a:endParaRPr>
          </a:p>
        </p:txBody>
      </p:sp>
      <p:sp>
        <p:nvSpPr>
          <p:cNvPr id="7175" name="AutoShape 27"/>
          <p:cNvSpPr>
            <a:spLocks noChangeArrowheads="1"/>
          </p:cNvSpPr>
          <p:nvPr/>
        </p:nvSpPr>
        <p:spPr bwMode="auto">
          <a:xfrm>
            <a:off x="5005388" y="2349500"/>
            <a:ext cx="2374900" cy="792163"/>
          </a:xfrm>
          <a:prstGeom prst="wedgeRoundRectCallout">
            <a:avLst>
              <a:gd name="adj1" fmla="val 60093"/>
              <a:gd name="adj2" fmla="val 58218"/>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a:t>如果遇到困难</a:t>
            </a:r>
            <a:r>
              <a:rPr lang="en-US" altLang="zh-CN"/>
              <a:t>,</a:t>
            </a:r>
            <a:r>
              <a:rPr lang="zh-CN" altLang="en-US"/>
              <a:t>可以画图来帮助。</a:t>
            </a:r>
          </a:p>
        </p:txBody>
      </p:sp>
      <p:pic>
        <p:nvPicPr>
          <p:cNvPr id="7176" name="Picture 8" descr="黄色衣服女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2133600"/>
            <a:ext cx="1550988"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Text Box 9"/>
          <p:cNvSpPr txBox="1">
            <a:spLocks noChangeArrowheads="1"/>
          </p:cNvSpPr>
          <p:nvPr/>
        </p:nvSpPr>
        <p:spPr bwMode="auto">
          <a:xfrm>
            <a:off x="611188" y="4581525"/>
            <a:ext cx="6103937" cy="64135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3000">
                <a:solidFill>
                  <a:srgbClr val="FF0000"/>
                </a:solidFill>
              </a:rPr>
              <a:t>1</a:t>
            </a:r>
            <a:r>
              <a:rPr lang="zh-CN" altLang="en-US" sz="3000">
                <a:solidFill>
                  <a:srgbClr val="FF0000"/>
                </a:solidFill>
              </a:rPr>
              <a:t>＋</a:t>
            </a:r>
            <a:r>
              <a:rPr lang="en-US" altLang="zh-CN" sz="3000">
                <a:solidFill>
                  <a:srgbClr val="FF0000"/>
                </a:solidFill>
              </a:rPr>
              <a:t>3</a:t>
            </a:r>
            <a:r>
              <a:rPr lang="zh-CN" altLang="en-US" sz="3000">
                <a:solidFill>
                  <a:srgbClr val="FF0000"/>
                </a:solidFill>
              </a:rPr>
              <a:t>＋</a:t>
            </a:r>
            <a:r>
              <a:rPr lang="en-US" altLang="zh-CN" sz="3000">
                <a:solidFill>
                  <a:srgbClr val="FF0000"/>
                </a:solidFill>
              </a:rPr>
              <a:t>5</a:t>
            </a:r>
            <a:r>
              <a:rPr lang="zh-CN" altLang="en-US" sz="3000">
                <a:solidFill>
                  <a:srgbClr val="FF0000"/>
                </a:solidFill>
              </a:rPr>
              <a:t>＋</a:t>
            </a:r>
            <a:r>
              <a:rPr lang="en-US" altLang="zh-CN" sz="3000">
                <a:solidFill>
                  <a:srgbClr val="FF0000"/>
                </a:solidFill>
              </a:rPr>
              <a:t>7</a:t>
            </a:r>
            <a:r>
              <a:rPr lang="zh-CN" altLang="en-US" sz="3000">
                <a:solidFill>
                  <a:srgbClr val="FF0000"/>
                </a:solidFill>
              </a:rPr>
              <a:t>＋</a:t>
            </a:r>
            <a:r>
              <a:rPr lang="en-US" altLang="zh-CN" sz="3000">
                <a:solidFill>
                  <a:srgbClr val="FF0000"/>
                </a:solidFill>
              </a:rPr>
              <a:t>9</a:t>
            </a:r>
            <a:r>
              <a:rPr lang="zh-CN" altLang="en-US" sz="3000">
                <a:solidFill>
                  <a:srgbClr val="FF0000"/>
                </a:solidFill>
              </a:rPr>
              <a:t>＋</a:t>
            </a:r>
            <a:r>
              <a:rPr lang="en-US" altLang="zh-CN" sz="3000">
                <a:solidFill>
                  <a:srgbClr val="FF0000"/>
                </a:solidFill>
              </a:rPr>
              <a:t>11</a:t>
            </a:r>
            <a:r>
              <a:rPr lang="zh-CN" altLang="en-US" sz="3000">
                <a:solidFill>
                  <a:srgbClr val="FF0000"/>
                </a:solidFill>
              </a:rPr>
              <a:t>＋</a:t>
            </a:r>
            <a:r>
              <a:rPr lang="en-US" altLang="zh-CN" sz="3000">
                <a:solidFill>
                  <a:srgbClr val="FF0000"/>
                </a:solidFill>
              </a:rPr>
              <a:t>13</a:t>
            </a:r>
            <a:r>
              <a:rPr lang="zh-CN" altLang="en-US" sz="3000">
                <a:solidFill>
                  <a:srgbClr val="FF0000"/>
                </a:solidFill>
              </a:rPr>
              <a:t>＋</a:t>
            </a:r>
            <a:r>
              <a:rPr lang="en-US" altLang="zh-CN" sz="3000">
                <a:solidFill>
                  <a:srgbClr val="FF0000"/>
                </a:solidFill>
              </a:rPr>
              <a:t>15</a:t>
            </a:r>
            <a:r>
              <a:rPr lang="zh-CN" altLang="en-US" sz="3000">
                <a:solidFill>
                  <a:srgbClr val="FF0000"/>
                </a:solidFill>
              </a:rPr>
              <a:t>＋</a:t>
            </a:r>
            <a:r>
              <a:rPr lang="en-US" altLang="zh-CN" sz="3000">
                <a:solidFill>
                  <a:srgbClr val="FF0000"/>
                </a:solidFill>
              </a:rPr>
              <a:t>17</a:t>
            </a:r>
            <a:r>
              <a:rPr lang="en-US" altLang="zh-CN">
                <a:solidFill>
                  <a:srgbClr val="FF0000"/>
                </a:solidFill>
              </a:rPr>
              <a:t> </a:t>
            </a:r>
          </a:p>
        </p:txBody>
      </p:sp>
      <p:grpSp>
        <p:nvGrpSpPr>
          <p:cNvPr id="7178" name="Group 10"/>
          <p:cNvGrpSpPr>
            <a:grpSpLocks/>
          </p:cNvGrpSpPr>
          <p:nvPr/>
        </p:nvGrpSpPr>
        <p:grpSpPr bwMode="auto">
          <a:xfrm>
            <a:off x="684213" y="4510088"/>
            <a:ext cx="6911975" cy="792162"/>
            <a:chOff x="0" y="0"/>
            <a:chExt cx="4354" cy="499"/>
          </a:xfrm>
        </p:grpSpPr>
        <p:sp>
          <p:nvSpPr>
            <p:cNvPr id="7179" name="Line 11"/>
            <p:cNvSpPr>
              <a:spLocks noChangeShapeType="1"/>
            </p:cNvSpPr>
            <p:nvPr/>
          </p:nvSpPr>
          <p:spPr bwMode="auto">
            <a:xfrm>
              <a:off x="0" y="499"/>
              <a:ext cx="3720" cy="0"/>
            </a:xfrm>
            <a:prstGeom prst="line">
              <a:avLst/>
            </a:prstGeom>
            <a:noFill/>
            <a:ln w="28575"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7180" name="Text Box 12"/>
            <p:cNvSpPr txBox="1">
              <a:spLocks noChangeArrowheads="1"/>
            </p:cNvSpPr>
            <p:nvPr/>
          </p:nvSpPr>
          <p:spPr bwMode="auto">
            <a:xfrm>
              <a:off x="3674" y="45"/>
              <a:ext cx="499" cy="404"/>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zh-CN" altLang="en-US" sz="3000"/>
                <a:t>＝</a:t>
              </a:r>
              <a:r>
                <a:rPr lang="en-US" altLang="zh-CN" sz="3000"/>
                <a:t>9</a:t>
              </a:r>
            </a:p>
          </p:txBody>
        </p:sp>
        <p:sp>
          <p:nvSpPr>
            <p:cNvPr id="7181" name="Text Box 13"/>
            <p:cNvSpPr txBox="1">
              <a:spLocks noChangeArrowheads="1"/>
            </p:cNvSpPr>
            <p:nvPr/>
          </p:nvSpPr>
          <p:spPr bwMode="auto">
            <a:xfrm>
              <a:off x="4082" y="0"/>
              <a:ext cx="272" cy="2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a:t>2</a:t>
              </a:r>
            </a:p>
          </p:txBody>
        </p:sp>
      </p:grpSp>
      <p:sp>
        <p:nvSpPr>
          <p:cNvPr id="7182" name="Text Box 14"/>
          <p:cNvSpPr txBox="1">
            <a:spLocks noChangeArrowheads="1"/>
          </p:cNvSpPr>
          <p:nvPr/>
        </p:nvSpPr>
        <p:spPr bwMode="auto">
          <a:xfrm>
            <a:off x="4000500" y="2574925"/>
            <a:ext cx="431800" cy="45720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spcBef>
                <a:spcPct val="50000"/>
              </a:spcBef>
            </a:pPr>
            <a:r>
              <a:rPr lang="en-US" altLang="zh-CN"/>
              <a:t>2</a:t>
            </a:r>
          </a:p>
        </p:txBody>
      </p:sp>
      <p:sp>
        <p:nvSpPr>
          <p:cNvPr id="7183" name="Text Box 15"/>
          <p:cNvSpPr txBox="1">
            <a:spLocks noChangeArrowheads="1"/>
          </p:cNvSpPr>
          <p:nvPr/>
        </p:nvSpPr>
        <p:spPr bwMode="auto">
          <a:xfrm>
            <a:off x="6280150" y="3525838"/>
            <a:ext cx="431800" cy="45720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spcBef>
                <a:spcPct val="50000"/>
              </a:spcBef>
            </a:pPr>
            <a:r>
              <a:rPr lang="en-US" altLang="zh-CN"/>
              <a:t>2</a:t>
            </a:r>
          </a:p>
        </p:txBody>
      </p:sp>
      <p:sp>
        <p:nvSpPr>
          <p:cNvPr id="7184" name="Rectangle 2"/>
          <p:cNvSpPr>
            <a:spLocks noChangeArrowheads="1"/>
          </p:cNvSpPr>
          <p:nvPr/>
        </p:nvSpPr>
        <p:spPr bwMode="auto">
          <a:xfrm>
            <a:off x="468313" y="404813"/>
            <a:ext cx="613092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rgbClr val="1C1C1C"/>
                </a:solidFill>
                <a:latin typeface="Arial" pitchFamily="34" charset="0"/>
                <a:ea typeface="楷体_GB2312" pitchFamily="1" charset="-122"/>
              </a:defRPr>
            </a:lvl1pPr>
            <a:lvl2pPr eaLnBrk="0" hangingPunct="0">
              <a:defRPr sz="3600">
                <a:solidFill>
                  <a:srgbClr val="1C1C1C"/>
                </a:solidFill>
                <a:latin typeface="Arial" pitchFamily="34" charset="0"/>
                <a:ea typeface="楷体_GB2312" pitchFamily="1" charset="-122"/>
              </a:defRPr>
            </a:lvl2pPr>
            <a:lvl3pPr eaLnBrk="0" hangingPunct="0">
              <a:defRPr sz="3600">
                <a:solidFill>
                  <a:srgbClr val="1C1C1C"/>
                </a:solidFill>
                <a:latin typeface="Arial" pitchFamily="34" charset="0"/>
                <a:ea typeface="楷体_GB2312" pitchFamily="1" charset="-122"/>
              </a:defRPr>
            </a:lvl3pPr>
            <a:lvl4pPr eaLnBrk="0" hangingPunct="0">
              <a:defRPr sz="3600">
                <a:solidFill>
                  <a:srgbClr val="1C1C1C"/>
                </a:solidFill>
                <a:latin typeface="Arial" pitchFamily="34" charset="0"/>
                <a:ea typeface="楷体_GB2312" pitchFamily="1" charset="-122"/>
              </a:defRPr>
            </a:lvl4pPr>
            <a:lvl5pPr eaLnBrk="0" hangingPunct="0">
              <a:defRPr sz="3600">
                <a:solidFill>
                  <a:srgbClr val="1C1C1C"/>
                </a:solidFill>
                <a:latin typeface="Arial" pitchFamily="34" charset="0"/>
                <a:ea typeface="楷体_GB2312" pitchFamily="1" charset="-122"/>
              </a:defRPr>
            </a:lvl5pPr>
            <a:lvl6pPr marL="457200" eaLnBrk="0" fontAlgn="base" hangingPunct="0">
              <a:spcBef>
                <a:spcPct val="0"/>
              </a:spcBef>
              <a:spcAft>
                <a:spcPct val="0"/>
              </a:spcAft>
              <a:defRPr sz="3600">
                <a:solidFill>
                  <a:srgbClr val="1C1C1C"/>
                </a:solidFill>
                <a:latin typeface="Arial" pitchFamily="34" charset="0"/>
                <a:ea typeface="楷体_GB2312" pitchFamily="1" charset="-122"/>
              </a:defRPr>
            </a:lvl6pPr>
            <a:lvl7pPr marL="914400" eaLnBrk="0" fontAlgn="base" hangingPunct="0">
              <a:spcBef>
                <a:spcPct val="0"/>
              </a:spcBef>
              <a:spcAft>
                <a:spcPct val="0"/>
              </a:spcAft>
              <a:defRPr sz="3600">
                <a:solidFill>
                  <a:srgbClr val="1C1C1C"/>
                </a:solidFill>
                <a:latin typeface="Arial" pitchFamily="34" charset="0"/>
                <a:ea typeface="楷体_GB2312" pitchFamily="1" charset="-122"/>
              </a:defRPr>
            </a:lvl7pPr>
            <a:lvl8pPr marL="1371600" eaLnBrk="0" fontAlgn="base" hangingPunct="0">
              <a:spcBef>
                <a:spcPct val="0"/>
              </a:spcBef>
              <a:spcAft>
                <a:spcPct val="0"/>
              </a:spcAft>
              <a:defRPr sz="3600">
                <a:solidFill>
                  <a:srgbClr val="1C1C1C"/>
                </a:solidFill>
                <a:latin typeface="Arial" pitchFamily="34" charset="0"/>
                <a:ea typeface="楷体_GB2312" pitchFamily="1" charset="-122"/>
              </a:defRPr>
            </a:lvl8pPr>
            <a:lvl9pPr marL="1828800" eaLnBrk="0" fontAlgn="base" hangingPunct="0">
              <a:spcBef>
                <a:spcPct val="0"/>
              </a:spcBef>
              <a:spcAft>
                <a:spcPct val="0"/>
              </a:spcAft>
              <a:defRPr sz="3600">
                <a:solidFill>
                  <a:srgbClr val="1C1C1C"/>
                </a:solidFill>
                <a:latin typeface="Arial" pitchFamily="34" charset="0"/>
                <a:ea typeface="楷体_GB2312" pitchFamily="1" charset="-122"/>
              </a:defRPr>
            </a:lvl9pPr>
          </a:lstStyle>
          <a:p>
            <a:pPr eaLnBrk="1" hangingPunct="1">
              <a:buFontTx/>
              <a:buNone/>
            </a:pPr>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三、运用知识</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6"/>
                                        </p:tgtEl>
                                        <p:attrNameLst>
                                          <p:attrName>style.visibility</p:attrName>
                                        </p:attrNameLst>
                                      </p:cBhvr>
                                      <p:to>
                                        <p:strVal val="visible"/>
                                      </p:to>
                                    </p:set>
                                  </p:childTnLst>
                                </p:cTn>
                              </p:par>
                              <p:par>
                                <p:cTn id="7" presetID="22" presetClass="entr" presetSubtype="2" fill="hold" grpId="0" nodeType="withEffect">
                                  <p:stCondLst>
                                    <p:cond delay="0"/>
                                  </p:stCondLst>
                                  <p:childTnLst>
                                    <p:set>
                                      <p:cBhvr>
                                        <p:cTn id="8" dur="1" fill="hold">
                                          <p:stCondLst>
                                            <p:cond delay="0"/>
                                          </p:stCondLst>
                                        </p:cTn>
                                        <p:tgtEl>
                                          <p:spTgt spid="7175"/>
                                        </p:tgtEl>
                                        <p:attrNameLst>
                                          <p:attrName>style.visibility</p:attrName>
                                        </p:attrNameLst>
                                      </p:cBhvr>
                                      <p:to>
                                        <p:strVal val="visible"/>
                                      </p:to>
                                    </p:set>
                                    <p:animEffect transition="in" filter="wipe(right)">
                                      <p:cBhvr>
                                        <p:cTn id="9" dur="500"/>
                                        <p:tgtEl>
                                          <p:spTgt spid="717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7170"/>
                                        </p:tgtEl>
                                        <p:attrNameLst>
                                          <p:attrName>style.visibility</p:attrName>
                                        </p:attrNameLst>
                                      </p:cBhvr>
                                      <p:to>
                                        <p:strVal val="visible"/>
                                      </p:to>
                                    </p:set>
                                    <p:animEffect transition="in" filter="blinds(horizontal)">
                                      <p:cBhvr>
                                        <p:cTn id="14" dur="500"/>
                                        <p:tgtEl>
                                          <p:spTgt spid="717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7173"/>
                                        </p:tgtEl>
                                        <p:attrNameLst>
                                          <p:attrName>style.visibility</p:attrName>
                                        </p:attrNameLst>
                                      </p:cBhvr>
                                      <p:to>
                                        <p:strVal val="visible"/>
                                      </p:to>
                                    </p:set>
                                    <p:animEffect transition="in" filter="blinds(horizontal)">
                                      <p:cBhvr>
                                        <p:cTn id="19" dur="500"/>
                                        <p:tgtEl>
                                          <p:spTgt spid="717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182"/>
                                        </p:tgtEl>
                                        <p:attrNameLst>
                                          <p:attrName>style.visibility</p:attrName>
                                        </p:attrNameLst>
                                      </p:cBhvr>
                                      <p:to>
                                        <p:strVal val="visible"/>
                                      </p:to>
                                    </p:set>
                                    <p:animEffect transition="in" filter="blinds(horizontal)">
                                      <p:cBhvr>
                                        <p:cTn id="22" dur="500"/>
                                        <p:tgtEl>
                                          <p:spTgt spid="71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171"/>
                                        </p:tgtEl>
                                        <p:attrNameLst>
                                          <p:attrName>style.visibility</p:attrName>
                                        </p:attrNameLst>
                                      </p:cBhvr>
                                      <p:to>
                                        <p:strVal val="visible"/>
                                      </p:to>
                                    </p:set>
                                    <p:animEffect transition="in" filter="blinds(horizontal)">
                                      <p:cBhvr>
                                        <p:cTn id="27" dur="500"/>
                                        <p:tgtEl>
                                          <p:spTgt spid="717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174"/>
                                        </p:tgtEl>
                                        <p:attrNameLst>
                                          <p:attrName>style.visibility</p:attrName>
                                        </p:attrNameLst>
                                      </p:cBhvr>
                                      <p:to>
                                        <p:strVal val="visible"/>
                                      </p:to>
                                    </p:set>
                                    <p:animEffect transition="in" filter="blinds(horizontal)">
                                      <p:cBhvr>
                                        <p:cTn id="32" dur="500"/>
                                        <p:tgtEl>
                                          <p:spTgt spid="7174"/>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7183"/>
                                        </p:tgtEl>
                                        <p:attrNameLst>
                                          <p:attrName>style.visibility</p:attrName>
                                        </p:attrNameLst>
                                      </p:cBhvr>
                                      <p:to>
                                        <p:strVal val="visible"/>
                                      </p:to>
                                    </p:set>
                                    <p:animEffect transition="in" filter="blinds(horizontal)">
                                      <p:cBhvr>
                                        <p:cTn id="35" dur="500"/>
                                        <p:tgtEl>
                                          <p:spTgt spid="718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7178"/>
                                        </p:tgtEl>
                                        <p:attrNameLst>
                                          <p:attrName>style.visibility</p:attrName>
                                        </p:attrNameLst>
                                      </p:cBhvr>
                                      <p:to>
                                        <p:strVal val="visible"/>
                                      </p:to>
                                    </p:set>
                                    <p:animEffect transition="in" filter="blinds(horizontal)">
                                      <p:cBhvr>
                                        <p:cTn id="40" dur="500"/>
                                        <p:tgtEl>
                                          <p:spTgt spid="717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7177"/>
                                        </p:tgtEl>
                                        <p:attrNameLst>
                                          <p:attrName>style.visibility</p:attrName>
                                        </p:attrNameLst>
                                      </p:cBhvr>
                                      <p:to>
                                        <p:strVal val="visible"/>
                                      </p:to>
                                    </p:set>
                                    <p:animEffect transition="in" filter="blinds(horizontal)">
                                      <p:cBhvr>
                                        <p:cTn id="45"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autoUpdateAnimBg="0"/>
      <p:bldP spid="7173" grpId="0" autoUpdateAnimBg="0"/>
      <p:bldP spid="7174" grpId="0" autoUpdateAnimBg="0"/>
      <p:bldP spid="7175" grpId="0" animBg="1" autoUpdateAnimBg="0"/>
      <p:bldP spid="7177" grpId="0" autoUpdateAnimBg="0"/>
      <p:bldP spid="7182" grpId="0" autoUpdateAnimBg="0"/>
      <p:bldP spid="718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7"/>
          <p:cNvSpPr txBox="1">
            <a:spLocks noChangeArrowheads="1"/>
          </p:cNvSpPr>
          <p:nvPr/>
        </p:nvSpPr>
        <p:spPr bwMode="auto">
          <a:xfrm>
            <a:off x="900113" y="2716213"/>
            <a:ext cx="6985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1</a:t>
            </a:r>
            <a:r>
              <a:rPr lang="zh-CN" altLang="en-US" sz="3000"/>
              <a:t>＋</a:t>
            </a:r>
            <a:r>
              <a:rPr lang="en-US" altLang="zh-CN" sz="3000"/>
              <a:t>3</a:t>
            </a:r>
            <a:r>
              <a:rPr lang="zh-CN" altLang="en-US" sz="3000"/>
              <a:t>＋</a:t>
            </a:r>
            <a:r>
              <a:rPr lang="en-US" altLang="zh-CN" sz="3000"/>
              <a:t>5</a:t>
            </a:r>
            <a:r>
              <a:rPr lang="zh-CN" altLang="en-US" sz="3000"/>
              <a:t>＋</a:t>
            </a:r>
            <a:r>
              <a:rPr lang="en-US" altLang="zh-CN" sz="3000"/>
              <a:t>7</a:t>
            </a:r>
            <a:r>
              <a:rPr lang="zh-CN" altLang="en-US" sz="3000"/>
              <a:t>＋</a:t>
            </a:r>
            <a:r>
              <a:rPr lang="en-US" altLang="zh-CN" sz="3000"/>
              <a:t>5</a:t>
            </a:r>
            <a:r>
              <a:rPr lang="zh-CN" altLang="en-US" sz="3000"/>
              <a:t>＋</a:t>
            </a:r>
            <a:r>
              <a:rPr lang="en-US" altLang="zh-CN" sz="3000"/>
              <a:t>3</a:t>
            </a:r>
            <a:r>
              <a:rPr lang="zh-CN" altLang="en-US" sz="3000"/>
              <a:t>＋</a:t>
            </a:r>
            <a:r>
              <a:rPr lang="en-US" altLang="zh-CN" sz="3000"/>
              <a:t>1 </a:t>
            </a:r>
            <a:r>
              <a:rPr lang="zh-CN" altLang="en-US" sz="3000"/>
              <a:t>＝（</a:t>
            </a:r>
            <a:r>
              <a:rPr lang="zh-CN" altLang="en-US" sz="3000">
                <a:solidFill>
                  <a:srgbClr val="7575D1"/>
                </a:solidFill>
              </a:rPr>
              <a:t>     </a:t>
            </a:r>
            <a:r>
              <a:rPr lang="zh-CN" altLang="en-US" sz="3000"/>
              <a:t> ）</a:t>
            </a:r>
          </a:p>
        </p:txBody>
      </p:sp>
      <p:sp>
        <p:nvSpPr>
          <p:cNvPr id="8195" name="TextBox 3"/>
          <p:cNvSpPr txBox="1">
            <a:spLocks noChangeArrowheads="1"/>
          </p:cNvSpPr>
          <p:nvPr/>
        </p:nvSpPr>
        <p:spPr bwMode="auto">
          <a:xfrm>
            <a:off x="611188" y="1557338"/>
            <a:ext cx="73898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2. </a:t>
            </a:r>
            <a:r>
              <a:rPr lang="zh-CN" altLang="en-US" sz="3000"/>
              <a:t>请根据例</a:t>
            </a:r>
            <a:r>
              <a:rPr lang="en-US" altLang="zh-CN" sz="3000"/>
              <a:t>1</a:t>
            </a:r>
            <a:r>
              <a:rPr lang="zh-CN" altLang="en-US" sz="3000"/>
              <a:t>的结论算一算。</a:t>
            </a:r>
            <a:endParaRPr lang="en-US" altLang="zh-CN" sz="3000"/>
          </a:p>
        </p:txBody>
      </p:sp>
      <p:sp>
        <p:nvSpPr>
          <p:cNvPr id="8196" name="TextBox 31"/>
          <p:cNvSpPr txBox="1">
            <a:spLocks noChangeArrowheads="1"/>
          </p:cNvSpPr>
          <p:nvPr/>
        </p:nvSpPr>
        <p:spPr bwMode="auto">
          <a:xfrm>
            <a:off x="5641975" y="2708275"/>
            <a:ext cx="7413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solidFill>
                  <a:srgbClr val="FF0000"/>
                </a:solidFill>
              </a:rPr>
              <a:t>25</a:t>
            </a:r>
            <a:endParaRPr lang="zh-CN" altLang="en-US" sz="3000">
              <a:solidFill>
                <a:srgbClr val="FF0000"/>
              </a:solidFill>
            </a:endParaRPr>
          </a:p>
        </p:txBody>
      </p:sp>
      <p:pic>
        <p:nvPicPr>
          <p:cNvPr id="8197" name="Picture 5" descr="蓝色衣服面向左边"/>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5825" y="4076700"/>
            <a:ext cx="15684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AutoShape 27"/>
          <p:cNvSpPr>
            <a:spLocks noChangeArrowheads="1"/>
          </p:cNvSpPr>
          <p:nvPr/>
        </p:nvSpPr>
        <p:spPr bwMode="auto">
          <a:xfrm>
            <a:off x="611188" y="4149725"/>
            <a:ext cx="6480175" cy="1295400"/>
          </a:xfrm>
          <a:prstGeom prst="wedgeRoundRectCallout">
            <a:avLst>
              <a:gd name="adj1" fmla="val 56245"/>
              <a:gd name="adj2" fmla="val 981"/>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t>可以看成两部分：</a:t>
            </a:r>
            <a:r>
              <a:rPr lang="en-US" altLang="zh-CN" sz="2200"/>
              <a:t>1</a:t>
            </a:r>
            <a:r>
              <a:rPr lang="zh-CN" altLang="en-US" sz="2200"/>
              <a:t>＋</a:t>
            </a:r>
            <a:r>
              <a:rPr lang="en-US" altLang="zh-CN" sz="2200"/>
              <a:t>3</a:t>
            </a:r>
            <a:r>
              <a:rPr lang="zh-CN" altLang="en-US" sz="2200"/>
              <a:t>＋</a:t>
            </a:r>
            <a:r>
              <a:rPr lang="en-US" altLang="zh-CN" sz="2200"/>
              <a:t>5</a:t>
            </a:r>
            <a:r>
              <a:rPr lang="zh-CN" altLang="en-US" sz="2200"/>
              <a:t>＋</a:t>
            </a:r>
            <a:r>
              <a:rPr lang="en-US" altLang="zh-CN" sz="2200"/>
              <a:t>7</a:t>
            </a:r>
            <a:r>
              <a:rPr lang="zh-CN" altLang="en-US" sz="2200"/>
              <a:t>＝</a:t>
            </a:r>
            <a:r>
              <a:rPr lang="en-US" altLang="zh-CN" sz="2200"/>
              <a:t>4</a:t>
            </a:r>
            <a:r>
              <a:rPr lang="en-US" altLang="zh-CN" sz="2200" baseline="30000"/>
              <a:t>2</a:t>
            </a:r>
          </a:p>
          <a:p>
            <a:pPr>
              <a:lnSpc>
                <a:spcPct val="120000"/>
              </a:lnSpc>
            </a:pPr>
            <a:r>
              <a:rPr lang="en-US" altLang="zh-CN"/>
              <a:t>                              </a:t>
            </a:r>
            <a:r>
              <a:rPr lang="en-US" altLang="zh-CN" sz="2200"/>
              <a:t>5</a:t>
            </a:r>
            <a:r>
              <a:rPr lang="zh-CN" altLang="en-US" sz="2200"/>
              <a:t>＋</a:t>
            </a:r>
            <a:r>
              <a:rPr lang="en-US" altLang="zh-CN" sz="2200"/>
              <a:t>3</a:t>
            </a:r>
            <a:r>
              <a:rPr lang="zh-CN" altLang="en-US" sz="2200"/>
              <a:t>＋</a:t>
            </a:r>
            <a:r>
              <a:rPr lang="en-US" altLang="zh-CN" sz="2200"/>
              <a:t>1</a:t>
            </a:r>
            <a:r>
              <a:rPr lang="zh-CN" altLang="en-US" sz="2200"/>
              <a:t>＝</a:t>
            </a:r>
            <a:r>
              <a:rPr lang="zh-CN" altLang="en-US"/>
              <a:t> </a:t>
            </a:r>
            <a:r>
              <a:rPr lang="en-US" altLang="zh-CN" sz="2200"/>
              <a:t>3</a:t>
            </a:r>
            <a:r>
              <a:rPr lang="en-US" altLang="zh-CN" sz="2200" baseline="30000"/>
              <a:t>2</a:t>
            </a:r>
            <a:endParaRPr lang="en-US" altLang="zh-CN"/>
          </a:p>
          <a:p>
            <a:pPr>
              <a:lnSpc>
                <a:spcPct val="120000"/>
              </a:lnSpc>
            </a:pPr>
            <a:r>
              <a:rPr lang="en-US" altLang="zh-CN"/>
              <a:t>                              </a:t>
            </a:r>
            <a:r>
              <a:rPr lang="en-US" altLang="zh-CN" sz="2200"/>
              <a:t>4</a:t>
            </a:r>
            <a:r>
              <a:rPr lang="en-US" altLang="zh-CN" sz="2200" baseline="30000"/>
              <a:t>2</a:t>
            </a:r>
            <a:r>
              <a:rPr lang="zh-CN" altLang="en-US" sz="2200"/>
              <a:t>＋ </a:t>
            </a:r>
            <a:r>
              <a:rPr lang="en-US" altLang="zh-CN" sz="2200"/>
              <a:t>3</a:t>
            </a:r>
            <a:r>
              <a:rPr lang="en-US" altLang="zh-CN" sz="2200" baseline="30000"/>
              <a:t>2</a:t>
            </a:r>
            <a:r>
              <a:rPr lang="en-US" altLang="zh-CN" sz="2200"/>
              <a:t> </a:t>
            </a:r>
            <a:r>
              <a:rPr lang="zh-CN" altLang="en-US" sz="2200"/>
              <a:t>＝</a:t>
            </a:r>
            <a:r>
              <a:rPr lang="en-US" altLang="zh-CN" sz="2200"/>
              <a:t>25</a:t>
            </a:r>
            <a:endParaRPr lang="zh-CN" altLang="en-US" sz="2200"/>
          </a:p>
          <a:p>
            <a:pPr>
              <a:lnSpc>
                <a:spcPct val="120000"/>
              </a:lnSpc>
            </a:pPr>
            <a:endParaRPr lang="zh-CN" altLang="en-US" sz="2200"/>
          </a:p>
          <a:p>
            <a:pPr algn="just"/>
            <a:endParaRPr lang="en-US" altLang="zh-CN">
              <a:solidFill>
                <a:srgbClr val="1C1C1C"/>
              </a:solidFill>
            </a:endParaRPr>
          </a:p>
          <a:p>
            <a:endParaRPr lang="en-US" altLang="zh-CN" b="1"/>
          </a:p>
        </p:txBody>
      </p:sp>
      <p:sp>
        <p:nvSpPr>
          <p:cNvPr id="8199" name="Rectangle 2"/>
          <p:cNvSpPr>
            <a:spLocks noChangeArrowheads="1"/>
          </p:cNvSpPr>
          <p:nvPr/>
        </p:nvSpPr>
        <p:spPr bwMode="auto">
          <a:xfrm>
            <a:off x="468313" y="404813"/>
            <a:ext cx="613092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rgbClr val="1C1C1C"/>
                </a:solidFill>
                <a:latin typeface="Arial" pitchFamily="34" charset="0"/>
                <a:ea typeface="楷体_GB2312" pitchFamily="1" charset="-122"/>
              </a:defRPr>
            </a:lvl1pPr>
            <a:lvl2pPr eaLnBrk="0" hangingPunct="0">
              <a:defRPr sz="3600">
                <a:solidFill>
                  <a:srgbClr val="1C1C1C"/>
                </a:solidFill>
                <a:latin typeface="Arial" pitchFamily="34" charset="0"/>
                <a:ea typeface="楷体_GB2312" pitchFamily="1" charset="-122"/>
              </a:defRPr>
            </a:lvl2pPr>
            <a:lvl3pPr eaLnBrk="0" hangingPunct="0">
              <a:defRPr sz="3600">
                <a:solidFill>
                  <a:srgbClr val="1C1C1C"/>
                </a:solidFill>
                <a:latin typeface="Arial" pitchFamily="34" charset="0"/>
                <a:ea typeface="楷体_GB2312" pitchFamily="1" charset="-122"/>
              </a:defRPr>
            </a:lvl3pPr>
            <a:lvl4pPr eaLnBrk="0" hangingPunct="0">
              <a:defRPr sz="3600">
                <a:solidFill>
                  <a:srgbClr val="1C1C1C"/>
                </a:solidFill>
                <a:latin typeface="Arial" pitchFamily="34" charset="0"/>
                <a:ea typeface="楷体_GB2312" pitchFamily="1" charset="-122"/>
              </a:defRPr>
            </a:lvl4pPr>
            <a:lvl5pPr eaLnBrk="0" hangingPunct="0">
              <a:defRPr sz="3600">
                <a:solidFill>
                  <a:srgbClr val="1C1C1C"/>
                </a:solidFill>
                <a:latin typeface="Arial" pitchFamily="34" charset="0"/>
                <a:ea typeface="楷体_GB2312" pitchFamily="1" charset="-122"/>
              </a:defRPr>
            </a:lvl5pPr>
            <a:lvl6pPr marL="457200" eaLnBrk="0" fontAlgn="base" hangingPunct="0">
              <a:spcBef>
                <a:spcPct val="0"/>
              </a:spcBef>
              <a:spcAft>
                <a:spcPct val="0"/>
              </a:spcAft>
              <a:defRPr sz="3600">
                <a:solidFill>
                  <a:srgbClr val="1C1C1C"/>
                </a:solidFill>
                <a:latin typeface="Arial" pitchFamily="34" charset="0"/>
                <a:ea typeface="楷体_GB2312" pitchFamily="1" charset="-122"/>
              </a:defRPr>
            </a:lvl6pPr>
            <a:lvl7pPr marL="914400" eaLnBrk="0" fontAlgn="base" hangingPunct="0">
              <a:spcBef>
                <a:spcPct val="0"/>
              </a:spcBef>
              <a:spcAft>
                <a:spcPct val="0"/>
              </a:spcAft>
              <a:defRPr sz="3600">
                <a:solidFill>
                  <a:srgbClr val="1C1C1C"/>
                </a:solidFill>
                <a:latin typeface="Arial" pitchFamily="34" charset="0"/>
                <a:ea typeface="楷体_GB2312" pitchFamily="1" charset="-122"/>
              </a:defRPr>
            </a:lvl7pPr>
            <a:lvl8pPr marL="1371600" eaLnBrk="0" fontAlgn="base" hangingPunct="0">
              <a:spcBef>
                <a:spcPct val="0"/>
              </a:spcBef>
              <a:spcAft>
                <a:spcPct val="0"/>
              </a:spcAft>
              <a:defRPr sz="3600">
                <a:solidFill>
                  <a:srgbClr val="1C1C1C"/>
                </a:solidFill>
                <a:latin typeface="Arial" pitchFamily="34" charset="0"/>
                <a:ea typeface="楷体_GB2312" pitchFamily="1" charset="-122"/>
              </a:defRPr>
            </a:lvl8pPr>
            <a:lvl9pPr marL="1828800" eaLnBrk="0" fontAlgn="base" hangingPunct="0">
              <a:spcBef>
                <a:spcPct val="0"/>
              </a:spcBef>
              <a:spcAft>
                <a:spcPct val="0"/>
              </a:spcAft>
              <a:defRPr sz="3600">
                <a:solidFill>
                  <a:srgbClr val="1C1C1C"/>
                </a:solidFill>
                <a:latin typeface="Arial" pitchFamily="34" charset="0"/>
                <a:ea typeface="楷体_GB2312" pitchFamily="1" charset="-122"/>
              </a:defRPr>
            </a:lvl9pPr>
          </a:lstStyle>
          <a:p>
            <a:pPr eaLnBrk="1" hangingPunct="1">
              <a:buFontTx/>
              <a:buNone/>
            </a:pPr>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三、运用知识</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nodeType="clickEffect">
                                  <p:stCondLst>
                                    <p:cond delay="0"/>
                                  </p:stCondLst>
                                  <p:childTnLst>
                                    <p:set>
                                      <p:cBhvr>
                                        <p:cTn id="11" dur="1" fill="hold">
                                          <p:stCondLst>
                                            <p:cond delay="0"/>
                                          </p:stCondLst>
                                        </p:cTn>
                                        <p:tgtEl>
                                          <p:spTgt spid="8197"/>
                                        </p:tgtEl>
                                        <p:attrNameLst>
                                          <p:attrName>style.visibility</p:attrName>
                                        </p:attrNameLst>
                                      </p:cBhvr>
                                      <p:to>
                                        <p:strVal val="visible"/>
                                      </p:to>
                                    </p:set>
                                    <p:animEffect transition="in" filter="wipe(right)">
                                      <p:cBhvr>
                                        <p:cTn id="12" dur="500"/>
                                        <p:tgtEl>
                                          <p:spTgt spid="8197"/>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8198"/>
                                        </p:tgtEl>
                                        <p:attrNameLst>
                                          <p:attrName>style.visibility</p:attrName>
                                        </p:attrNameLst>
                                      </p:cBhvr>
                                      <p:to>
                                        <p:strVal val="visible"/>
                                      </p:to>
                                    </p:set>
                                    <p:animEffect transition="in" filter="wipe(right)">
                                      <p:cBhvr>
                                        <p:cTn id="15" dur="500"/>
                                        <p:tgtEl>
                                          <p:spTgt spid="819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8196"/>
                                        </p:tgtEl>
                                        <p:attrNameLst>
                                          <p:attrName>style.visibility</p:attrName>
                                        </p:attrNameLst>
                                      </p:cBhvr>
                                      <p:to>
                                        <p:strVal val="visible"/>
                                      </p:to>
                                    </p:set>
                                    <p:animEffect transition="in" filter="blinds(horizontal)">
                                      <p:cBhvr>
                                        <p:cTn id="20"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6" grpId="0" autoUpdateAnimBg="0"/>
      <p:bldP spid="8198"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8"/>
          <p:cNvSpPr txBox="1">
            <a:spLocks noChangeArrowheads="1"/>
          </p:cNvSpPr>
          <p:nvPr/>
        </p:nvSpPr>
        <p:spPr bwMode="auto">
          <a:xfrm>
            <a:off x="250825" y="2708275"/>
            <a:ext cx="885825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2600"/>
              <a:t>1</a:t>
            </a:r>
            <a:r>
              <a:rPr lang="zh-CN" altLang="en-US" sz="2600"/>
              <a:t>＋</a:t>
            </a:r>
            <a:r>
              <a:rPr lang="en-US" altLang="zh-CN" sz="2600"/>
              <a:t>3</a:t>
            </a:r>
            <a:r>
              <a:rPr lang="zh-CN" altLang="en-US" sz="2600"/>
              <a:t>＋</a:t>
            </a:r>
            <a:r>
              <a:rPr lang="en-US" altLang="zh-CN" sz="2600"/>
              <a:t>5</a:t>
            </a:r>
            <a:r>
              <a:rPr lang="zh-CN" altLang="en-US" sz="2600"/>
              <a:t>＋</a:t>
            </a:r>
            <a:r>
              <a:rPr lang="en-US" altLang="zh-CN" sz="2600"/>
              <a:t>7</a:t>
            </a:r>
            <a:r>
              <a:rPr lang="zh-CN" altLang="en-US" sz="2600"/>
              <a:t>＋</a:t>
            </a:r>
            <a:r>
              <a:rPr lang="en-US" altLang="zh-CN" sz="2600"/>
              <a:t>9</a:t>
            </a:r>
            <a:r>
              <a:rPr lang="zh-CN" altLang="en-US" sz="2600"/>
              <a:t>＋</a:t>
            </a:r>
            <a:r>
              <a:rPr lang="en-US" altLang="zh-CN" sz="2600"/>
              <a:t>11</a:t>
            </a:r>
            <a:r>
              <a:rPr lang="zh-CN" altLang="en-US" sz="2600"/>
              <a:t>＋</a:t>
            </a:r>
            <a:r>
              <a:rPr lang="en-US" altLang="zh-CN" sz="2600"/>
              <a:t>13</a:t>
            </a:r>
            <a:r>
              <a:rPr lang="zh-CN" altLang="en-US" sz="2600"/>
              <a:t>＋</a:t>
            </a:r>
            <a:r>
              <a:rPr lang="en-US" altLang="zh-CN" sz="2600"/>
              <a:t>11</a:t>
            </a:r>
            <a:r>
              <a:rPr lang="zh-CN" altLang="en-US" sz="2600"/>
              <a:t>＋</a:t>
            </a:r>
            <a:r>
              <a:rPr lang="en-US" altLang="zh-CN" sz="2600"/>
              <a:t>9</a:t>
            </a:r>
            <a:r>
              <a:rPr lang="zh-CN" altLang="en-US" sz="2600"/>
              <a:t>＋</a:t>
            </a:r>
            <a:r>
              <a:rPr lang="en-US" altLang="zh-CN" sz="2600"/>
              <a:t>7</a:t>
            </a:r>
            <a:r>
              <a:rPr lang="zh-CN" altLang="en-US" sz="2600"/>
              <a:t>＋</a:t>
            </a:r>
            <a:r>
              <a:rPr lang="en-US" altLang="zh-CN" sz="2600"/>
              <a:t>5</a:t>
            </a:r>
            <a:r>
              <a:rPr lang="zh-CN" altLang="en-US" sz="2600"/>
              <a:t>＋</a:t>
            </a:r>
            <a:r>
              <a:rPr lang="en-US" altLang="zh-CN" sz="2600"/>
              <a:t>3</a:t>
            </a:r>
            <a:r>
              <a:rPr lang="zh-CN" altLang="en-US" sz="2600"/>
              <a:t>＋</a:t>
            </a:r>
            <a:r>
              <a:rPr lang="en-US" altLang="zh-CN" sz="2600"/>
              <a:t>1</a:t>
            </a:r>
            <a:r>
              <a:rPr lang="zh-CN" altLang="en-US" sz="2600"/>
              <a:t>＝（ </a:t>
            </a:r>
            <a:r>
              <a:rPr lang="zh-CN" altLang="en-US" sz="2600">
                <a:solidFill>
                  <a:srgbClr val="7575D1"/>
                </a:solidFill>
              </a:rPr>
              <a:t>     </a:t>
            </a:r>
            <a:r>
              <a:rPr lang="zh-CN" altLang="en-US" sz="2600"/>
              <a:t> ）</a:t>
            </a:r>
          </a:p>
        </p:txBody>
      </p:sp>
      <p:sp>
        <p:nvSpPr>
          <p:cNvPr id="9219" name="TextBox 32"/>
          <p:cNvSpPr txBox="1">
            <a:spLocks noChangeArrowheads="1"/>
          </p:cNvSpPr>
          <p:nvPr/>
        </p:nvSpPr>
        <p:spPr bwMode="auto">
          <a:xfrm>
            <a:off x="8024813" y="2708275"/>
            <a:ext cx="97313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2600">
                <a:solidFill>
                  <a:srgbClr val="FF0000"/>
                </a:solidFill>
              </a:rPr>
              <a:t>85</a:t>
            </a:r>
            <a:endParaRPr lang="zh-CN" altLang="en-US" sz="2600">
              <a:solidFill>
                <a:srgbClr val="FF0000"/>
              </a:solidFill>
            </a:endParaRPr>
          </a:p>
        </p:txBody>
      </p:sp>
      <p:pic>
        <p:nvPicPr>
          <p:cNvPr id="9220" name="Picture 4" descr="黄色衣服女孩"/>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350" y="4149725"/>
            <a:ext cx="1198563"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1" name="Group 5"/>
          <p:cNvGrpSpPr>
            <a:grpSpLocks/>
          </p:cNvGrpSpPr>
          <p:nvPr/>
        </p:nvGrpSpPr>
        <p:grpSpPr bwMode="auto">
          <a:xfrm>
            <a:off x="2771775" y="4508500"/>
            <a:ext cx="3168650" cy="720725"/>
            <a:chOff x="0" y="0"/>
            <a:chExt cx="1996" cy="454"/>
          </a:xfrm>
        </p:grpSpPr>
        <p:sp>
          <p:nvSpPr>
            <p:cNvPr id="9222" name="AutoShape 27"/>
            <p:cNvSpPr>
              <a:spLocks noChangeArrowheads="1"/>
            </p:cNvSpPr>
            <p:nvPr/>
          </p:nvSpPr>
          <p:spPr bwMode="auto">
            <a:xfrm>
              <a:off x="0" y="0"/>
              <a:ext cx="1724" cy="454"/>
            </a:xfrm>
            <a:prstGeom prst="wedgeRoundRectCallout">
              <a:avLst>
                <a:gd name="adj1" fmla="val -59106"/>
                <a:gd name="adj2" fmla="val -23569"/>
                <a:gd name="adj3" fmla="val 16667"/>
              </a:avLst>
            </a:prstGeom>
            <a:solidFill>
              <a:srgbClr val="FFFFFF"/>
            </a:solidFill>
            <a:ln w="19050" cmpd="sng">
              <a:solidFill>
                <a:srgbClr val="3399FF"/>
              </a:solidFill>
              <a:miter lim="800000"/>
              <a:headEnd/>
              <a:tailEnd/>
            </a:ln>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endParaRPr lang="zh-CN" altLang="en-US"/>
            </a:p>
          </p:txBody>
        </p:sp>
        <p:grpSp>
          <p:nvGrpSpPr>
            <p:cNvPr id="9223" name="Group 7"/>
            <p:cNvGrpSpPr>
              <a:grpSpLocks/>
            </p:cNvGrpSpPr>
            <p:nvPr/>
          </p:nvGrpSpPr>
          <p:grpSpPr bwMode="auto">
            <a:xfrm>
              <a:off x="45" y="24"/>
              <a:ext cx="1951" cy="339"/>
              <a:chOff x="0" y="0"/>
              <a:chExt cx="1951" cy="339"/>
            </a:xfrm>
          </p:grpSpPr>
          <p:grpSp>
            <p:nvGrpSpPr>
              <p:cNvPr id="9224" name="Group 8"/>
              <p:cNvGrpSpPr>
                <a:grpSpLocks/>
              </p:cNvGrpSpPr>
              <p:nvPr/>
            </p:nvGrpSpPr>
            <p:grpSpPr bwMode="auto">
              <a:xfrm>
                <a:off x="590" y="0"/>
                <a:ext cx="505" cy="251"/>
                <a:chOff x="0" y="0"/>
                <a:chExt cx="505" cy="251"/>
              </a:xfrm>
            </p:grpSpPr>
            <p:sp>
              <p:nvSpPr>
                <p:cNvPr id="9225" name="Text Box 9"/>
                <p:cNvSpPr txBox="1">
                  <a:spLocks noChangeArrowheads="1"/>
                </p:cNvSpPr>
                <p:nvPr/>
              </p:nvSpPr>
              <p:spPr bwMode="auto">
                <a:xfrm>
                  <a:off x="0" y="0"/>
                  <a:ext cx="19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sz="1600"/>
                    <a:t>2</a:t>
                  </a:r>
                </a:p>
              </p:txBody>
            </p:sp>
            <p:sp>
              <p:nvSpPr>
                <p:cNvPr id="9226" name="Text Box 10"/>
                <p:cNvSpPr txBox="1">
                  <a:spLocks noChangeArrowheads="1"/>
                </p:cNvSpPr>
                <p:nvPr/>
              </p:nvSpPr>
              <p:spPr bwMode="auto">
                <a:xfrm>
                  <a:off x="318" y="8"/>
                  <a:ext cx="18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t>2</a:t>
                  </a:r>
                </a:p>
              </p:txBody>
            </p:sp>
          </p:grpSp>
          <p:sp>
            <p:nvSpPr>
              <p:cNvPr id="9227" name="Rectangle 11"/>
              <p:cNvSpPr>
                <a:spLocks noChangeArrowheads="1"/>
              </p:cNvSpPr>
              <p:nvPr/>
            </p:nvSpPr>
            <p:spPr bwMode="auto">
              <a:xfrm>
                <a:off x="0" y="51"/>
                <a:ext cx="1951" cy="2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zh-CN" altLang="en-US"/>
                  <a:t>原式＝</a:t>
                </a:r>
                <a:r>
                  <a:rPr lang="en-US" altLang="zh-CN"/>
                  <a:t>7  </a:t>
                </a:r>
                <a:r>
                  <a:rPr lang="zh-CN" altLang="en-US"/>
                  <a:t>＋</a:t>
                </a:r>
                <a:r>
                  <a:rPr lang="en-US" altLang="zh-CN"/>
                  <a:t>6  </a:t>
                </a:r>
                <a:r>
                  <a:rPr lang="zh-CN" altLang="en-US"/>
                  <a:t>＝</a:t>
                </a:r>
                <a:r>
                  <a:rPr lang="en-US" altLang="zh-CN"/>
                  <a:t>85</a:t>
                </a:r>
                <a:endParaRPr lang="zh-CN" altLang="en-US"/>
              </a:p>
            </p:txBody>
          </p:sp>
        </p:grpSp>
      </p:grpSp>
      <p:sp>
        <p:nvSpPr>
          <p:cNvPr id="9228" name="TextBox 3"/>
          <p:cNvSpPr txBox="1">
            <a:spLocks noChangeArrowheads="1"/>
          </p:cNvSpPr>
          <p:nvPr/>
        </p:nvSpPr>
        <p:spPr bwMode="auto">
          <a:xfrm>
            <a:off x="611188" y="1557338"/>
            <a:ext cx="73898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2. </a:t>
            </a:r>
            <a:r>
              <a:rPr lang="zh-CN" altLang="en-US" sz="3000"/>
              <a:t>请根据例</a:t>
            </a:r>
            <a:r>
              <a:rPr lang="en-US" altLang="zh-CN" sz="3000"/>
              <a:t>1</a:t>
            </a:r>
            <a:r>
              <a:rPr lang="zh-CN" altLang="en-US" sz="3000"/>
              <a:t>的结论算一算。</a:t>
            </a:r>
            <a:endParaRPr lang="en-US" altLang="zh-CN" sz="3000"/>
          </a:p>
        </p:txBody>
      </p:sp>
      <p:sp>
        <p:nvSpPr>
          <p:cNvPr id="9229" name="Rectangle 2"/>
          <p:cNvSpPr>
            <a:spLocks noChangeArrowheads="1"/>
          </p:cNvSpPr>
          <p:nvPr/>
        </p:nvSpPr>
        <p:spPr bwMode="auto">
          <a:xfrm>
            <a:off x="468313" y="404813"/>
            <a:ext cx="613092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rgbClr val="1C1C1C"/>
                </a:solidFill>
                <a:latin typeface="Arial" pitchFamily="34" charset="0"/>
                <a:ea typeface="楷体_GB2312" pitchFamily="1" charset="-122"/>
              </a:defRPr>
            </a:lvl1pPr>
            <a:lvl2pPr eaLnBrk="0" hangingPunct="0">
              <a:defRPr sz="3600">
                <a:solidFill>
                  <a:srgbClr val="1C1C1C"/>
                </a:solidFill>
                <a:latin typeface="Arial" pitchFamily="34" charset="0"/>
                <a:ea typeface="楷体_GB2312" pitchFamily="1" charset="-122"/>
              </a:defRPr>
            </a:lvl2pPr>
            <a:lvl3pPr eaLnBrk="0" hangingPunct="0">
              <a:defRPr sz="3600">
                <a:solidFill>
                  <a:srgbClr val="1C1C1C"/>
                </a:solidFill>
                <a:latin typeface="Arial" pitchFamily="34" charset="0"/>
                <a:ea typeface="楷体_GB2312" pitchFamily="1" charset="-122"/>
              </a:defRPr>
            </a:lvl3pPr>
            <a:lvl4pPr eaLnBrk="0" hangingPunct="0">
              <a:defRPr sz="3600">
                <a:solidFill>
                  <a:srgbClr val="1C1C1C"/>
                </a:solidFill>
                <a:latin typeface="Arial" pitchFamily="34" charset="0"/>
                <a:ea typeface="楷体_GB2312" pitchFamily="1" charset="-122"/>
              </a:defRPr>
            </a:lvl4pPr>
            <a:lvl5pPr eaLnBrk="0" hangingPunct="0">
              <a:defRPr sz="3600">
                <a:solidFill>
                  <a:srgbClr val="1C1C1C"/>
                </a:solidFill>
                <a:latin typeface="Arial" pitchFamily="34" charset="0"/>
                <a:ea typeface="楷体_GB2312" pitchFamily="1" charset="-122"/>
              </a:defRPr>
            </a:lvl5pPr>
            <a:lvl6pPr marL="457200" eaLnBrk="0" fontAlgn="base" hangingPunct="0">
              <a:spcBef>
                <a:spcPct val="0"/>
              </a:spcBef>
              <a:spcAft>
                <a:spcPct val="0"/>
              </a:spcAft>
              <a:defRPr sz="3600">
                <a:solidFill>
                  <a:srgbClr val="1C1C1C"/>
                </a:solidFill>
                <a:latin typeface="Arial" pitchFamily="34" charset="0"/>
                <a:ea typeface="楷体_GB2312" pitchFamily="1" charset="-122"/>
              </a:defRPr>
            </a:lvl6pPr>
            <a:lvl7pPr marL="914400" eaLnBrk="0" fontAlgn="base" hangingPunct="0">
              <a:spcBef>
                <a:spcPct val="0"/>
              </a:spcBef>
              <a:spcAft>
                <a:spcPct val="0"/>
              </a:spcAft>
              <a:defRPr sz="3600">
                <a:solidFill>
                  <a:srgbClr val="1C1C1C"/>
                </a:solidFill>
                <a:latin typeface="Arial" pitchFamily="34" charset="0"/>
                <a:ea typeface="楷体_GB2312" pitchFamily="1" charset="-122"/>
              </a:defRPr>
            </a:lvl7pPr>
            <a:lvl8pPr marL="1371600" eaLnBrk="0" fontAlgn="base" hangingPunct="0">
              <a:spcBef>
                <a:spcPct val="0"/>
              </a:spcBef>
              <a:spcAft>
                <a:spcPct val="0"/>
              </a:spcAft>
              <a:defRPr sz="3600">
                <a:solidFill>
                  <a:srgbClr val="1C1C1C"/>
                </a:solidFill>
                <a:latin typeface="Arial" pitchFamily="34" charset="0"/>
                <a:ea typeface="楷体_GB2312" pitchFamily="1" charset="-122"/>
              </a:defRPr>
            </a:lvl8pPr>
            <a:lvl9pPr marL="1828800" eaLnBrk="0" fontAlgn="base" hangingPunct="0">
              <a:spcBef>
                <a:spcPct val="0"/>
              </a:spcBef>
              <a:spcAft>
                <a:spcPct val="0"/>
              </a:spcAft>
              <a:defRPr sz="3600">
                <a:solidFill>
                  <a:srgbClr val="1C1C1C"/>
                </a:solidFill>
                <a:latin typeface="Arial" pitchFamily="34" charset="0"/>
                <a:ea typeface="楷体_GB2312" pitchFamily="1" charset="-122"/>
              </a:defRPr>
            </a:lvl9pPr>
          </a:lstStyle>
          <a:p>
            <a:pPr eaLnBrk="1" hangingPunct="1">
              <a:buFontTx/>
              <a:buNone/>
            </a:pPr>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三、运用知识</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220"/>
                                        </p:tgtEl>
                                        <p:attrNameLst>
                                          <p:attrName>style.visibility</p:attrName>
                                        </p:attrNameLst>
                                      </p:cBhvr>
                                      <p:to>
                                        <p:strVal val="visible"/>
                                      </p:to>
                                    </p:set>
                                  </p:childTnLst>
                                </p:cTn>
                              </p:par>
                              <p:par>
                                <p:cTn id="11" presetID="22" presetClass="entr" presetSubtype="8" fill="hold" nodeType="withEffect">
                                  <p:stCondLst>
                                    <p:cond delay="0"/>
                                  </p:stCondLst>
                                  <p:childTnLst>
                                    <p:set>
                                      <p:cBhvr>
                                        <p:cTn id="12" dur="1" fill="hold">
                                          <p:stCondLst>
                                            <p:cond delay="0"/>
                                          </p:stCondLst>
                                        </p:cTn>
                                        <p:tgtEl>
                                          <p:spTgt spid="9221"/>
                                        </p:tgtEl>
                                        <p:attrNameLst>
                                          <p:attrName>style.visibility</p:attrName>
                                        </p:attrNameLst>
                                      </p:cBhvr>
                                      <p:to>
                                        <p:strVal val="visible"/>
                                      </p:to>
                                    </p:set>
                                    <p:animEffect transition="in" filter="wipe(left)">
                                      <p:cBhvr>
                                        <p:cTn id="13" dur="500"/>
                                        <p:tgtEl>
                                          <p:spTgt spid="9221"/>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9219"/>
                                        </p:tgtEl>
                                        <p:attrNameLst>
                                          <p:attrName>style.visibility</p:attrName>
                                        </p:attrNameLst>
                                      </p:cBhvr>
                                      <p:to>
                                        <p:strVal val="visible"/>
                                      </p:to>
                                    </p:set>
                                    <p:animEffect transition="in" filter="blinds(horizontal)">
                                      <p:cBhvr>
                                        <p:cTn id="18"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3"/>
          <p:cNvSpPr txBox="1">
            <a:spLocks noChangeArrowheads="1"/>
          </p:cNvSpPr>
          <p:nvPr/>
        </p:nvSpPr>
        <p:spPr bwMode="auto">
          <a:xfrm>
            <a:off x="611188" y="1557338"/>
            <a:ext cx="8785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sz="3000"/>
              <a:t>3. </a:t>
            </a:r>
            <a:r>
              <a:rPr lang="zh-CN" altLang="en-US" sz="3000"/>
              <a:t>下面每个图中最外圈有多少个小正方形？</a:t>
            </a:r>
            <a:endParaRPr lang="en-US" altLang="zh-CN" sz="3000"/>
          </a:p>
        </p:txBody>
      </p:sp>
      <p:sp>
        <p:nvSpPr>
          <p:cNvPr id="10243" name="TextBox 2"/>
          <p:cNvSpPr txBox="1">
            <a:spLocks noChangeArrowheads="1"/>
          </p:cNvSpPr>
          <p:nvPr/>
        </p:nvSpPr>
        <p:spPr bwMode="auto">
          <a:xfrm>
            <a:off x="5795963" y="3213100"/>
            <a:ext cx="29527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zh-CN" altLang="en-US">
                <a:latin typeface="宋体" pitchFamily="2" charset="-122"/>
              </a:rPr>
              <a:t>照这样画下去，第</a:t>
            </a:r>
            <a:r>
              <a:rPr lang="en-US" altLang="zh-CN"/>
              <a:t>5</a:t>
            </a:r>
            <a:r>
              <a:rPr lang="zh-CN" altLang="en-US">
                <a:latin typeface="宋体" pitchFamily="2" charset="-122"/>
              </a:rPr>
              <a:t>个图形最外圈有（    ）个小正方形。</a:t>
            </a:r>
          </a:p>
        </p:txBody>
      </p:sp>
      <p:sp>
        <p:nvSpPr>
          <p:cNvPr id="10244" name="TextBox 17"/>
          <p:cNvSpPr txBox="1">
            <a:spLocks noChangeArrowheads="1"/>
          </p:cNvSpPr>
          <p:nvPr/>
        </p:nvSpPr>
        <p:spPr bwMode="auto">
          <a:xfrm>
            <a:off x="7451725" y="3602038"/>
            <a:ext cx="974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20000"/>
              </a:lnSpc>
            </a:pPr>
            <a:r>
              <a:rPr lang="en-US" altLang="zh-CN">
                <a:solidFill>
                  <a:srgbClr val="FF0000"/>
                </a:solidFill>
              </a:rPr>
              <a:t>40</a:t>
            </a:r>
            <a:endParaRPr lang="zh-CN" altLang="en-US">
              <a:solidFill>
                <a:srgbClr val="FF0000"/>
              </a:solidFill>
            </a:endParaRPr>
          </a:p>
        </p:txBody>
      </p:sp>
      <p:pic>
        <p:nvPicPr>
          <p:cNvPr id="10245" name="Picture 5" descr="3个方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565400"/>
            <a:ext cx="5616575" cy="213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6" name="Group 6"/>
          <p:cNvGrpSpPr>
            <a:grpSpLocks/>
          </p:cNvGrpSpPr>
          <p:nvPr/>
        </p:nvGrpSpPr>
        <p:grpSpPr bwMode="auto">
          <a:xfrm>
            <a:off x="179388" y="5013325"/>
            <a:ext cx="1511300" cy="528638"/>
            <a:chOff x="0" y="0"/>
            <a:chExt cx="952" cy="333"/>
          </a:xfrm>
        </p:grpSpPr>
        <p:sp>
          <p:nvSpPr>
            <p:cNvPr id="10247" name="Text Box 7"/>
            <p:cNvSpPr txBox="1">
              <a:spLocks noChangeArrowheads="1"/>
            </p:cNvSpPr>
            <p:nvPr/>
          </p:nvSpPr>
          <p:spPr bwMode="auto">
            <a:xfrm>
              <a:off x="0" y="45"/>
              <a:ext cx="952" cy="2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a:t>3  </a:t>
              </a:r>
              <a:r>
                <a:rPr lang="zh-CN" altLang="en-US"/>
                <a:t>－</a:t>
              </a:r>
              <a:r>
                <a:rPr lang="en-US" altLang="zh-CN"/>
                <a:t>1</a:t>
              </a:r>
              <a:r>
                <a:rPr lang="zh-CN" altLang="en-US"/>
                <a:t>＝ </a:t>
              </a:r>
              <a:r>
                <a:rPr lang="en-US" altLang="zh-CN"/>
                <a:t>8</a:t>
              </a:r>
            </a:p>
          </p:txBody>
        </p:sp>
        <p:sp>
          <p:nvSpPr>
            <p:cNvPr id="10248" name="Text Box 8"/>
            <p:cNvSpPr txBox="1">
              <a:spLocks noChangeArrowheads="1"/>
            </p:cNvSpPr>
            <p:nvPr/>
          </p:nvSpPr>
          <p:spPr bwMode="auto">
            <a:xfrm>
              <a:off x="103" y="0"/>
              <a:ext cx="18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t>2</a:t>
              </a:r>
            </a:p>
          </p:txBody>
        </p:sp>
      </p:grpSp>
      <p:grpSp>
        <p:nvGrpSpPr>
          <p:cNvPr id="10249" name="Group 9"/>
          <p:cNvGrpSpPr>
            <a:grpSpLocks/>
          </p:cNvGrpSpPr>
          <p:nvPr/>
        </p:nvGrpSpPr>
        <p:grpSpPr bwMode="auto">
          <a:xfrm>
            <a:off x="1908175" y="5013325"/>
            <a:ext cx="1800225" cy="528638"/>
            <a:chOff x="0" y="0"/>
            <a:chExt cx="1134" cy="333"/>
          </a:xfrm>
        </p:grpSpPr>
        <p:grpSp>
          <p:nvGrpSpPr>
            <p:cNvPr id="10250" name="Group 10"/>
            <p:cNvGrpSpPr>
              <a:grpSpLocks/>
            </p:cNvGrpSpPr>
            <p:nvPr/>
          </p:nvGrpSpPr>
          <p:grpSpPr bwMode="auto">
            <a:xfrm>
              <a:off x="0" y="0"/>
              <a:ext cx="1134" cy="333"/>
              <a:chOff x="0" y="0"/>
              <a:chExt cx="952" cy="333"/>
            </a:xfrm>
          </p:grpSpPr>
          <p:sp>
            <p:nvSpPr>
              <p:cNvPr id="10251" name="Text Box 11"/>
              <p:cNvSpPr txBox="1">
                <a:spLocks noChangeArrowheads="1"/>
              </p:cNvSpPr>
              <p:nvPr/>
            </p:nvSpPr>
            <p:spPr bwMode="auto">
              <a:xfrm>
                <a:off x="0" y="45"/>
                <a:ext cx="952" cy="2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a:t>5  </a:t>
                </a:r>
                <a:r>
                  <a:rPr lang="zh-CN" altLang="en-US"/>
                  <a:t>－</a:t>
                </a:r>
                <a:r>
                  <a:rPr lang="en-US" altLang="zh-CN"/>
                  <a:t>3  </a:t>
                </a:r>
                <a:r>
                  <a:rPr lang="zh-CN" altLang="en-US"/>
                  <a:t>＝ </a:t>
                </a:r>
                <a:r>
                  <a:rPr lang="en-US" altLang="zh-CN"/>
                  <a:t>16</a:t>
                </a:r>
              </a:p>
            </p:txBody>
          </p:sp>
          <p:sp>
            <p:nvSpPr>
              <p:cNvPr id="10252" name="Text Box 12"/>
              <p:cNvSpPr txBox="1">
                <a:spLocks noChangeArrowheads="1"/>
              </p:cNvSpPr>
              <p:nvPr/>
            </p:nvSpPr>
            <p:spPr bwMode="auto">
              <a:xfrm>
                <a:off x="103" y="0"/>
                <a:ext cx="15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t>2</a:t>
                </a:r>
              </a:p>
            </p:txBody>
          </p:sp>
        </p:grpSp>
        <p:sp>
          <p:nvSpPr>
            <p:cNvPr id="10253" name="Text Box 13"/>
            <p:cNvSpPr txBox="1">
              <a:spLocks noChangeArrowheads="1"/>
            </p:cNvSpPr>
            <p:nvPr/>
          </p:nvSpPr>
          <p:spPr bwMode="auto">
            <a:xfrm>
              <a:off x="453" y="0"/>
              <a:ext cx="18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t>2</a:t>
              </a:r>
            </a:p>
          </p:txBody>
        </p:sp>
      </p:grpSp>
      <p:grpSp>
        <p:nvGrpSpPr>
          <p:cNvPr id="10254" name="Group 14"/>
          <p:cNvGrpSpPr>
            <a:grpSpLocks/>
          </p:cNvGrpSpPr>
          <p:nvPr/>
        </p:nvGrpSpPr>
        <p:grpSpPr bwMode="auto">
          <a:xfrm>
            <a:off x="4067175" y="5013325"/>
            <a:ext cx="1800225" cy="528638"/>
            <a:chOff x="0" y="0"/>
            <a:chExt cx="1134" cy="333"/>
          </a:xfrm>
        </p:grpSpPr>
        <p:grpSp>
          <p:nvGrpSpPr>
            <p:cNvPr id="10255" name="Group 15"/>
            <p:cNvGrpSpPr>
              <a:grpSpLocks/>
            </p:cNvGrpSpPr>
            <p:nvPr/>
          </p:nvGrpSpPr>
          <p:grpSpPr bwMode="auto">
            <a:xfrm>
              <a:off x="0" y="0"/>
              <a:ext cx="1134" cy="333"/>
              <a:chOff x="0" y="0"/>
              <a:chExt cx="952" cy="333"/>
            </a:xfrm>
          </p:grpSpPr>
          <p:sp>
            <p:nvSpPr>
              <p:cNvPr id="10256" name="Text Box 16"/>
              <p:cNvSpPr txBox="1">
                <a:spLocks noChangeArrowheads="1"/>
              </p:cNvSpPr>
              <p:nvPr/>
            </p:nvSpPr>
            <p:spPr bwMode="auto">
              <a:xfrm>
                <a:off x="0" y="45"/>
                <a:ext cx="952" cy="2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a:t>7  </a:t>
                </a:r>
                <a:r>
                  <a:rPr lang="zh-CN" altLang="en-US"/>
                  <a:t>－</a:t>
                </a:r>
                <a:r>
                  <a:rPr lang="en-US" altLang="zh-CN"/>
                  <a:t>5  </a:t>
                </a:r>
                <a:r>
                  <a:rPr lang="zh-CN" altLang="en-US"/>
                  <a:t>＝ </a:t>
                </a:r>
                <a:r>
                  <a:rPr lang="en-US" altLang="zh-CN"/>
                  <a:t>24</a:t>
                </a:r>
              </a:p>
            </p:txBody>
          </p:sp>
          <p:sp>
            <p:nvSpPr>
              <p:cNvPr id="10257" name="Text Box 17"/>
              <p:cNvSpPr txBox="1">
                <a:spLocks noChangeArrowheads="1"/>
              </p:cNvSpPr>
              <p:nvPr/>
            </p:nvSpPr>
            <p:spPr bwMode="auto">
              <a:xfrm>
                <a:off x="103" y="0"/>
                <a:ext cx="15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t>2</a:t>
                </a:r>
              </a:p>
            </p:txBody>
          </p:sp>
        </p:grpSp>
        <p:sp>
          <p:nvSpPr>
            <p:cNvPr id="10258" name="Text Box 18"/>
            <p:cNvSpPr txBox="1">
              <a:spLocks noChangeArrowheads="1"/>
            </p:cNvSpPr>
            <p:nvPr/>
          </p:nvSpPr>
          <p:spPr bwMode="auto">
            <a:xfrm>
              <a:off x="453" y="0"/>
              <a:ext cx="18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t>2</a:t>
              </a:r>
            </a:p>
          </p:txBody>
        </p:sp>
      </p:grpSp>
      <p:grpSp>
        <p:nvGrpSpPr>
          <p:cNvPr id="10259" name="Group 19"/>
          <p:cNvGrpSpPr>
            <a:grpSpLocks/>
          </p:cNvGrpSpPr>
          <p:nvPr/>
        </p:nvGrpSpPr>
        <p:grpSpPr bwMode="auto">
          <a:xfrm>
            <a:off x="6227763" y="5013325"/>
            <a:ext cx="1800225" cy="530225"/>
            <a:chOff x="0" y="0"/>
            <a:chExt cx="1134" cy="334"/>
          </a:xfrm>
        </p:grpSpPr>
        <p:sp>
          <p:nvSpPr>
            <p:cNvPr id="10260" name="Text Box 20"/>
            <p:cNvSpPr txBox="1">
              <a:spLocks noChangeArrowheads="1"/>
            </p:cNvSpPr>
            <p:nvPr/>
          </p:nvSpPr>
          <p:spPr bwMode="auto">
            <a:xfrm>
              <a:off x="0" y="46"/>
              <a:ext cx="1134" cy="2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20000"/>
                </a:lnSpc>
              </a:pPr>
              <a:r>
                <a:rPr lang="en-US" altLang="zh-CN">
                  <a:solidFill>
                    <a:srgbClr val="FF0000"/>
                  </a:solidFill>
                </a:rPr>
                <a:t>11  </a:t>
              </a:r>
              <a:r>
                <a:rPr lang="zh-CN" altLang="en-US">
                  <a:solidFill>
                    <a:srgbClr val="FF0000"/>
                  </a:solidFill>
                </a:rPr>
                <a:t>－</a:t>
              </a:r>
              <a:r>
                <a:rPr lang="en-US" altLang="zh-CN">
                  <a:solidFill>
                    <a:srgbClr val="FF0000"/>
                  </a:solidFill>
                </a:rPr>
                <a:t>9  </a:t>
              </a:r>
              <a:r>
                <a:rPr lang="zh-CN" altLang="en-US">
                  <a:solidFill>
                    <a:srgbClr val="FF0000"/>
                  </a:solidFill>
                </a:rPr>
                <a:t>＝ </a:t>
              </a:r>
              <a:r>
                <a:rPr lang="en-US" altLang="zh-CN">
                  <a:solidFill>
                    <a:srgbClr val="FF0000"/>
                  </a:solidFill>
                </a:rPr>
                <a:t>40</a:t>
              </a:r>
            </a:p>
          </p:txBody>
        </p:sp>
        <p:sp>
          <p:nvSpPr>
            <p:cNvPr id="10261" name="Text Box 21"/>
            <p:cNvSpPr txBox="1">
              <a:spLocks noChangeArrowheads="1"/>
            </p:cNvSpPr>
            <p:nvPr/>
          </p:nvSpPr>
          <p:spPr bwMode="auto">
            <a:xfrm>
              <a:off x="176" y="1"/>
              <a:ext cx="18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solidFill>
                    <a:srgbClr val="FF0000"/>
                  </a:solidFill>
                </a:rPr>
                <a:t>2</a:t>
              </a:r>
            </a:p>
          </p:txBody>
        </p:sp>
        <p:sp>
          <p:nvSpPr>
            <p:cNvPr id="10262" name="Text Box 22"/>
            <p:cNvSpPr txBox="1">
              <a:spLocks noChangeArrowheads="1"/>
            </p:cNvSpPr>
            <p:nvPr/>
          </p:nvSpPr>
          <p:spPr bwMode="auto">
            <a:xfrm>
              <a:off x="544" y="0"/>
              <a:ext cx="187" cy="24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en-US" altLang="zh-CN" sz="1600">
                  <a:solidFill>
                    <a:srgbClr val="FF0000"/>
                  </a:solidFill>
                </a:rPr>
                <a:t>2</a:t>
              </a:r>
            </a:p>
          </p:txBody>
        </p:sp>
      </p:grpSp>
      <p:sp>
        <p:nvSpPr>
          <p:cNvPr id="10263" name="Rectangle 2"/>
          <p:cNvSpPr>
            <a:spLocks noChangeArrowheads="1"/>
          </p:cNvSpPr>
          <p:nvPr/>
        </p:nvSpPr>
        <p:spPr bwMode="auto">
          <a:xfrm>
            <a:off x="468313" y="404813"/>
            <a:ext cx="613092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rgbClr val="1C1C1C"/>
                </a:solidFill>
                <a:latin typeface="Arial" pitchFamily="34" charset="0"/>
                <a:ea typeface="楷体_GB2312" pitchFamily="1" charset="-122"/>
              </a:defRPr>
            </a:lvl1pPr>
            <a:lvl2pPr eaLnBrk="0" hangingPunct="0">
              <a:defRPr sz="3600">
                <a:solidFill>
                  <a:srgbClr val="1C1C1C"/>
                </a:solidFill>
                <a:latin typeface="Arial" pitchFamily="34" charset="0"/>
                <a:ea typeface="楷体_GB2312" pitchFamily="1" charset="-122"/>
              </a:defRPr>
            </a:lvl2pPr>
            <a:lvl3pPr eaLnBrk="0" hangingPunct="0">
              <a:defRPr sz="3600">
                <a:solidFill>
                  <a:srgbClr val="1C1C1C"/>
                </a:solidFill>
                <a:latin typeface="Arial" pitchFamily="34" charset="0"/>
                <a:ea typeface="楷体_GB2312" pitchFamily="1" charset="-122"/>
              </a:defRPr>
            </a:lvl3pPr>
            <a:lvl4pPr eaLnBrk="0" hangingPunct="0">
              <a:defRPr sz="3600">
                <a:solidFill>
                  <a:srgbClr val="1C1C1C"/>
                </a:solidFill>
                <a:latin typeface="Arial" pitchFamily="34" charset="0"/>
                <a:ea typeface="楷体_GB2312" pitchFamily="1" charset="-122"/>
              </a:defRPr>
            </a:lvl4pPr>
            <a:lvl5pPr eaLnBrk="0" hangingPunct="0">
              <a:defRPr sz="3600">
                <a:solidFill>
                  <a:srgbClr val="1C1C1C"/>
                </a:solidFill>
                <a:latin typeface="Arial" pitchFamily="34" charset="0"/>
                <a:ea typeface="楷体_GB2312" pitchFamily="1" charset="-122"/>
              </a:defRPr>
            </a:lvl5pPr>
            <a:lvl6pPr marL="457200" eaLnBrk="0" fontAlgn="base" hangingPunct="0">
              <a:spcBef>
                <a:spcPct val="0"/>
              </a:spcBef>
              <a:spcAft>
                <a:spcPct val="0"/>
              </a:spcAft>
              <a:defRPr sz="3600">
                <a:solidFill>
                  <a:srgbClr val="1C1C1C"/>
                </a:solidFill>
                <a:latin typeface="Arial" pitchFamily="34" charset="0"/>
                <a:ea typeface="楷体_GB2312" pitchFamily="1" charset="-122"/>
              </a:defRPr>
            </a:lvl6pPr>
            <a:lvl7pPr marL="914400" eaLnBrk="0" fontAlgn="base" hangingPunct="0">
              <a:spcBef>
                <a:spcPct val="0"/>
              </a:spcBef>
              <a:spcAft>
                <a:spcPct val="0"/>
              </a:spcAft>
              <a:defRPr sz="3600">
                <a:solidFill>
                  <a:srgbClr val="1C1C1C"/>
                </a:solidFill>
                <a:latin typeface="Arial" pitchFamily="34" charset="0"/>
                <a:ea typeface="楷体_GB2312" pitchFamily="1" charset="-122"/>
              </a:defRPr>
            </a:lvl7pPr>
            <a:lvl8pPr marL="1371600" eaLnBrk="0" fontAlgn="base" hangingPunct="0">
              <a:spcBef>
                <a:spcPct val="0"/>
              </a:spcBef>
              <a:spcAft>
                <a:spcPct val="0"/>
              </a:spcAft>
              <a:defRPr sz="3600">
                <a:solidFill>
                  <a:srgbClr val="1C1C1C"/>
                </a:solidFill>
                <a:latin typeface="Arial" pitchFamily="34" charset="0"/>
                <a:ea typeface="楷体_GB2312" pitchFamily="1" charset="-122"/>
              </a:defRPr>
            </a:lvl8pPr>
            <a:lvl9pPr marL="1828800" eaLnBrk="0" fontAlgn="base" hangingPunct="0">
              <a:spcBef>
                <a:spcPct val="0"/>
              </a:spcBef>
              <a:spcAft>
                <a:spcPct val="0"/>
              </a:spcAft>
              <a:defRPr sz="3600">
                <a:solidFill>
                  <a:srgbClr val="1C1C1C"/>
                </a:solidFill>
                <a:latin typeface="Arial" pitchFamily="34" charset="0"/>
                <a:ea typeface="楷体_GB2312" pitchFamily="1" charset="-122"/>
              </a:defRPr>
            </a:lvl9pPr>
          </a:lstStyle>
          <a:p>
            <a:pPr eaLnBrk="1" hangingPunct="1">
              <a:buFontTx/>
              <a:buNone/>
            </a:pPr>
            <a:r>
              <a:rPr lang="zh-CN" altLang="zh-CN" sz="4000" b="1">
                <a:solidFill>
                  <a:schemeClr val="tx1"/>
                </a:solidFill>
                <a:effectLst>
                  <a:outerShdw blurRad="38100" dist="38100" dir="2700000" algn="tl">
                    <a:srgbClr val="C0C0C0"/>
                  </a:outerShdw>
                </a:effectLst>
                <a:latin typeface="宋体" pitchFamily="2" charset="-122"/>
                <a:ea typeface="宋体" pitchFamily="2" charset="-122"/>
              </a:rPr>
              <a:t>三、运用知识</a:t>
            </a:r>
            <a:endParaRPr lang="zh-CN"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linds(horizontal)">
                                      <p:cBhvr>
                                        <p:cTn id="7" dur="500"/>
                                        <p:tgtEl>
                                          <p:spTgt spid="10244"/>
                                        </p:tgtEl>
                                      </p:cBhvr>
                                    </p:animEffect>
                                  </p:childTnLst>
                                </p:cTn>
                              </p:par>
                              <p:par>
                                <p:cTn id="8" presetID="3" presetClass="entr" presetSubtype="10" fill="hold" nodeType="withEffect">
                                  <p:stCondLst>
                                    <p:cond delay="0"/>
                                  </p:stCondLst>
                                  <p:childTnLst>
                                    <p:set>
                                      <p:cBhvr>
                                        <p:cTn id="9" dur="1" fill="hold">
                                          <p:stCondLst>
                                            <p:cond delay="0"/>
                                          </p:stCondLst>
                                        </p:cTn>
                                        <p:tgtEl>
                                          <p:spTgt spid="10259"/>
                                        </p:tgtEl>
                                        <p:attrNameLst>
                                          <p:attrName>style.visibility</p:attrName>
                                        </p:attrNameLst>
                                      </p:cBhvr>
                                      <p:to>
                                        <p:strVal val="visible"/>
                                      </p:to>
                                    </p:set>
                                    <p:animEffect transition="in" filter="blinds(horizontal)">
                                      <p:cBhvr>
                                        <p:cTn id="10" dur="500"/>
                                        <p:tgtEl>
                                          <p:spTgt spid="10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11188" y="2205038"/>
            <a:ext cx="74168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pPr>
            <a:r>
              <a:rPr lang="zh-CN" altLang="en-US" sz="3200"/>
              <a:t>作业：第</a:t>
            </a:r>
            <a:r>
              <a:rPr lang="en-US" altLang="zh-CN" sz="3200"/>
              <a:t>108</a:t>
            </a:r>
            <a:r>
              <a:rPr lang="zh-CN" altLang="en-US" sz="3200"/>
              <a:t>页做一做，第</a:t>
            </a:r>
            <a:r>
              <a:rPr lang="en-US" altLang="zh-CN" sz="3200"/>
              <a:t>2</a:t>
            </a:r>
            <a:r>
              <a:rPr lang="zh-CN" altLang="en-US" sz="3200"/>
              <a:t>题。</a:t>
            </a:r>
            <a:endParaRPr lang="en-US" altLang="zh-CN" sz="3200"/>
          </a:p>
          <a:p>
            <a:pPr>
              <a:lnSpc>
                <a:spcPct val="150000"/>
              </a:lnSpc>
            </a:pPr>
            <a:r>
              <a:rPr lang="en-US" altLang="zh-CN" sz="3200"/>
              <a:t>           </a:t>
            </a:r>
            <a:r>
              <a:rPr lang="zh-CN" altLang="en-US" sz="3200"/>
              <a:t>第</a:t>
            </a:r>
            <a:r>
              <a:rPr lang="en-US" altLang="zh-CN" sz="3200"/>
              <a:t>109</a:t>
            </a:r>
            <a:r>
              <a:rPr lang="zh-CN" altLang="en-US" sz="3200"/>
              <a:t>页练习二十二，第</a:t>
            </a:r>
            <a:r>
              <a:rPr lang="en-US" altLang="zh-CN" sz="3200"/>
              <a:t>2</a:t>
            </a:r>
            <a:r>
              <a:rPr lang="zh-CN" altLang="en-US" sz="3200"/>
              <a:t>题。</a:t>
            </a:r>
            <a:endParaRPr lang="en-US" altLang="zh-CN" sz="3200"/>
          </a:p>
          <a:p>
            <a:pPr>
              <a:lnSpc>
                <a:spcPct val="120000"/>
              </a:lnSpc>
            </a:pPr>
            <a:r>
              <a:rPr lang="en-US" altLang="zh-CN"/>
              <a:t>      </a:t>
            </a:r>
            <a:endParaRPr lang="zh-CN" altLang="en-US"/>
          </a:p>
        </p:txBody>
      </p:sp>
      <p:sp>
        <p:nvSpPr>
          <p:cNvPr id="11267" name="Rectangle 2"/>
          <p:cNvSpPr>
            <a:spLocks noChangeArrowheads="1"/>
          </p:cNvSpPr>
          <p:nvPr/>
        </p:nvSpPr>
        <p:spPr bwMode="auto">
          <a:xfrm>
            <a:off x="468313" y="404813"/>
            <a:ext cx="613092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600">
                <a:solidFill>
                  <a:srgbClr val="1C1C1C"/>
                </a:solidFill>
                <a:latin typeface="Arial" pitchFamily="34" charset="0"/>
                <a:ea typeface="楷体_GB2312" pitchFamily="1" charset="-122"/>
              </a:defRPr>
            </a:lvl1pPr>
            <a:lvl2pPr eaLnBrk="0" hangingPunct="0">
              <a:defRPr sz="3600">
                <a:solidFill>
                  <a:srgbClr val="1C1C1C"/>
                </a:solidFill>
                <a:latin typeface="Arial" pitchFamily="34" charset="0"/>
                <a:ea typeface="楷体_GB2312" pitchFamily="1" charset="-122"/>
              </a:defRPr>
            </a:lvl2pPr>
            <a:lvl3pPr eaLnBrk="0" hangingPunct="0">
              <a:defRPr sz="3600">
                <a:solidFill>
                  <a:srgbClr val="1C1C1C"/>
                </a:solidFill>
                <a:latin typeface="Arial" pitchFamily="34" charset="0"/>
                <a:ea typeface="楷体_GB2312" pitchFamily="1" charset="-122"/>
              </a:defRPr>
            </a:lvl3pPr>
            <a:lvl4pPr eaLnBrk="0" hangingPunct="0">
              <a:defRPr sz="3600">
                <a:solidFill>
                  <a:srgbClr val="1C1C1C"/>
                </a:solidFill>
                <a:latin typeface="Arial" pitchFamily="34" charset="0"/>
                <a:ea typeface="楷体_GB2312" pitchFamily="1" charset="-122"/>
              </a:defRPr>
            </a:lvl4pPr>
            <a:lvl5pPr eaLnBrk="0" hangingPunct="0">
              <a:defRPr sz="3600">
                <a:solidFill>
                  <a:srgbClr val="1C1C1C"/>
                </a:solidFill>
                <a:latin typeface="Arial" pitchFamily="34" charset="0"/>
                <a:ea typeface="楷体_GB2312" pitchFamily="1" charset="-122"/>
              </a:defRPr>
            </a:lvl5pPr>
            <a:lvl6pPr marL="457200" eaLnBrk="0" fontAlgn="base" hangingPunct="0">
              <a:spcBef>
                <a:spcPct val="0"/>
              </a:spcBef>
              <a:spcAft>
                <a:spcPct val="0"/>
              </a:spcAft>
              <a:defRPr sz="3600">
                <a:solidFill>
                  <a:srgbClr val="1C1C1C"/>
                </a:solidFill>
                <a:latin typeface="Arial" pitchFamily="34" charset="0"/>
                <a:ea typeface="楷体_GB2312" pitchFamily="1" charset="-122"/>
              </a:defRPr>
            </a:lvl6pPr>
            <a:lvl7pPr marL="914400" eaLnBrk="0" fontAlgn="base" hangingPunct="0">
              <a:spcBef>
                <a:spcPct val="0"/>
              </a:spcBef>
              <a:spcAft>
                <a:spcPct val="0"/>
              </a:spcAft>
              <a:defRPr sz="3600">
                <a:solidFill>
                  <a:srgbClr val="1C1C1C"/>
                </a:solidFill>
                <a:latin typeface="Arial" pitchFamily="34" charset="0"/>
                <a:ea typeface="楷体_GB2312" pitchFamily="1" charset="-122"/>
              </a:defRPr>
            </a:lvl7pPr>
            <a:lvl8pPr marL="1371600" eaLnBrk="0" fontAlgn="base" hangingPunct="0">
              <a:spcBef>
                <a:spcPct val="0"/>
              </a:spcBef>
              <a:spcAft>
                <a:spcPct val="0"/>
              </a:spcAft>
              <a:defRPr sz="3600">
                <a:solidFill>
                  <a:srgbClr val="1C1C1C"/>
                </a:solidFill>
                <a:latin typeface="Arial" pitchFamily="34" charset="0"/>
                <a:ea typeface="楷体_GB2312" pitchFamily="1" charset="-122"/>
              </a:defRPr>
            </a:lvl8pPr>
            <a:lvl9pPr marL="1828800" eaLnBrk="0" fontAlgn="base" hangingPunct="0">
              <a:spcBef>
                <a:spcPct val="0"/>
              </a:spcBef>
              <a:spcAft>
                <a:spcPct val="0"/>
              </a:spcAft>
              <a:defRPr sz="3600">
                <a:solidFill>
                  <a:srgbClr val="1C1C1C"/>
                </a:solidFill>
                <a:latin typeface="Arial" pitchFamily="34" charset="0"/>
                <a:ea typeface="楷体_GB2312" pitchFamily="1" charset="-122"/>
              </a:defRPr>
            </a:lvl9pPr>
          </a:lstStyle>
          <a:p>
            <a:pPr eaLnBrk="1" hangingPunct="1">
              <a:buFontTx/>
              <a:buNone/>
            </a:pPr>
            <a:r>
              <a:rPr lang="zh-CN" altLang="en-US" sz="4000" b="1">
                <a:solidFill>
                  <a:schemeClr val="tx1"/>
                </a:solidFill>
                <a:effectLst>
                  <a:outerShdw blurRad="38100" dist="38100" dir="2700000" algn="tl">
                    <a:srgbClr val="C0C0C0"/>
                  </a:outerShdw>
                </a:effectLst>
                <a:latin typeface="宋体" pitchFamily="2" charset="-122"/>
                <a:ea typeface="宋体" pitchFamily="2" charset="-122"/>
              </a:rPr>
              <a:t>四、布置作业</a:t>
            </a:r>
            <a:endParaRPr lang="en-US" altLang="zh-CN" sz="4000">
              <a:solidFill>
                <a:schemeClr val="tx1"/>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sld>
</file>

<file path=ppt/theme/theme1.xml><?xml version="1.0" encoding="utf-8"?>
<a:theme xmlns:a="http://schemas.openxmlformats.org/drawingml/2006/main" name="默认设计模板_2">
  <a:themeElements>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_2">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TotalTime>
  <Pages>0</Pages>
  <Words>767</Words>
  <Characters>0</Characters>
  <Application>Microsoft Office PowerPoint</Application>
  <DocSecurity>0</DocSecurity>
  <PresentationFormat>全屏显示(4:3)</PresentationFormat>
  <Lines>0</Lines>
  <Paragraphs>106</Paragraphs>
  <Slides>9</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9</vt:i4>
      </vt:variant>
    </vt:vector>
  </HeadingPairs>
  <TitlesOfParts>
    <vt:vector size="24" baseType="lpstr">
      <vt:lpstr>Arial</vt:lpstr>
      <vt:lpstr>宋体</vt:lpstr>
      <vt:lpstr>Wingdings</vt:lpstr>
      <vt:lpstr>楷体_GB2312</vt:lpstr>
      <vt:lpstr>Calibri</vt:lpstr>
      <vt:lpstr>黑体</vt:lpstr>
      <vt:lpstr>Times New Roman</vt:lpstr>
      <vt:lpstr>华文彩云</vt:lpstr>
      <vt:lpstr>华文隶书</vt:lpstr>
      <vt:lpstr>隶书</vt:lpstr>
      <vt:lpstr>Arial Rounded MT Bold</vt:lpstr>
      <vt:lpstr>Adobe Gothic Std B</vt:lpstr>
      <vt:lpstr>MS Gothic</vt:lpstr>
      <vt:lpstr>MS Gothic</vt:lpstr>
      <vt:lpstr>默认设计模板_2</vt:lpstr>
      <vt:lpstr>数学广角——数与形</vt:lpstr>
      <vt:lpstr>一、复习导入</vt:lpstr>
      <vt:lpstr>二、探究新知</vt:lpstr>
      <vt:lpstr>二、探究新知</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数学广角——数与形</dc:title>
  <dc:creator>Administrator</dc:creator>
  <cp:lastModifiedBy>xb21cn</cp:lastModifiedBy>
  <cp:revision>1</cp:revision>
  <dcterms:created xsi:type="dcterms:W3CDTF">2012-06-06T01:30:27Z</dcterms:created>
  <dcterms:modified xsi:type="dcterms:W3CDTF">2008-12-31T16:15:21Z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2052-9.1.0.4167</vt:lpwstr>
  </property>
</Properties>
</file>